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27"/>
  </p:notesMasterIdLst>
  <p:sldIdLst>
    <p:sldId id="2330" r:id="rId3"/>
    <p:sldId id="2287" r:id="rId4"/>
    <p:sldId id="2325" r:id="rId5"/>
    <p:sldId id="2298" r:id="rId6"/>
    <p:sldId id="2361" r:id="rId7"/>
    <p:sldId id="2365" r:id="rId8"/>
    <p:sldId id="2421" r:id="rId9"/>
    <p:sldId id="2059" r:id="rId10"/>
    <p:sldId id="2233" r:id="rId11"/>
    <p:sldId id="2302" r:id="rId12"/>
    <p:sldId id="2339" r:id="rId13"/>
    <p:sldId id="2402" r:id="rId14"/>
    <p:sldId id="2425" r:id="rId15"/>
    <p:sldId id="2391" r:id="rId16"/>
    <p:sldId id="2380" r:id="rId17"/>
    <p:sldId id="2381" r:id="rId18"/>
    <p:sldId id="1986" r:id="rId19"/>
    <p:sldId id="2163" r:id="rId20"/>
    <p:sldId id="2411" r:id="rId21"/>
    <p:sldId id="2426" r:id="rId22"/>
    <p:sldId id="2427" r:id="rId23"/>
    <p:sldId id="2428" r:id="rId24"/>
    <p:sldId id="1948" r:id="rId25"/>
    <p:sldId id="1894" r:id="rId2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CF2D4"/>
    <a:srgbClr val="349BA6"/>
    <a:srgbClr val="1D6687"/>
    <a:srgbClr val="0078D2"/>
    <a:srgbClr val="3C8690"/>
    <a:srgbClr val="0083E6"/>
    <a:srgbClr val="FF4F4F"/>
    <a:srgbClr val="FF8B8B"/>
    <a:srgbClr val="FF2929"/>
    <a:srgbClr val="FBEDC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47" autoAdjust="0"/>
    <p:restoredTop sz="93697" autoAdjust="0"/>
  </p:normalViewPr>
  <p:slideViewPr>
    <p:cSldViewPr>
      <p:cViewPr>
        <p:scale>
          <a:sx n="100" d="100"/>
          <a:sy n="100" d="100"/>
        </p:scale>
        <p:origin x="-471" y="-99"/>
      </p:cViewPr>
      <p:guideLst>
        <p:guide orient="horz" pos="2160"/>
        <p:guide pos="2880"/>
      </p:guideLst>
    </p:cSldViewPr>
  </p:slideViewPr>
  <p:outlineViewPr>
    <p:cViewPr>
      <p:scale>
        <a:sx n="33" d="100"/>
        <a:sy n="33" d="100"/>
      </p:scale>
      <p:origin x="0" y="-1517"/>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5/6/2024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 xmlns:p14="http://schemas.microsoft.com/office/powerpoint/2010/main"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 xmlns:p14="http://schemas.microsoft.com/office/powerpoint/2010/main" val="135624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968344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25151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014460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390551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246553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248635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753128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743760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694986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721205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63581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614596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24</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 xmlns:p14="http://schemas.microsoft.com/office/powerpoint/2010/main" val="147575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92666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68098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89481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79441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89312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50288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997541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5/6/2024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5/6/2024</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5/6/2024</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5/6/2024</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5/6/2024</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5/6/2024</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5/6/2024</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5/6/2024</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5/6/2024</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5/6/2024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5/6/2024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5/6/2024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5/6/2024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5/6/2024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5/6/2024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5/6/2024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5/6/2024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5/6/2024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5/6/2024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5/6/2024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5/6/2024</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61929" cy="6858000"/>
          </a:xfrm>
          <a:prstGeom prst="rect">
            <a:avLst/>
          </a:prstGeom>
        </p:spPr>
      </p:pic>
      <p:sp>
        <p:nvSpPr>
          <p:cNvPr id="5" name="Rectangle 4"/>
          <p:cNvSpPr/>
          <p:nvPr/>
        </p:nvSpPr>
        <p:spPr>
          <a:xfrm>
            <a:off x="235323" y="6140559"/>
            <a:ext cx="8534400" cy="646331"/>
          </a:xfrm>
          <a:prstGeom prst="rect">
            <a:avLst/>
          </a:prstGeom>
        </p:spPr>
        <p:txBody>
          <a:bodyPr wrap="square">
            <a:spAutoFit/>
          </a:bodyPr>
          <a:lstStyle/>
          <a:p>
            <a:pPr algn="ctr"/>
            <a:r>
              <a:rPr lang="en-US" sz="3600"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08 May 2024</a:t>
            </a:r>
            <a:endParaRPr lang="en-US" sz="3600"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7" name="TextBox 6"/>
          <p:cNvSpPr txBox="1"/>
          <p:nvPr/>
        </p:nvSpPr>
        <p:spPr>
          <a:xfrm>
            <a:off x="692522" y="3488085"/>
            <a:ext cx="7841878" cy="707886"/>
          </a:xfrm>
          <a:prstGeom prst="rect">
            <a:avLst/>
          </a:prstGeom>
          <a:noFill/>
          <a:effectLst>
            <a:outerShdw blurRad="38100" dist="25400" dir="18900000" algn="bl" rotWithShape="0">
              <a:prstClr val="black"/>
            </a:outerShdw>
          </a:effectLst>
        </p:spPr>
        <p:txBody>
          <a:bodyPr wrap="square" rtlCol="0">
            <a:spAutoFit/>
          </a:bodyPr>
          <a:lstStyle/>
          <a:p>
            <a:pPr algn="ctr"/>
            <a:r>
              <a:rPr lang="en-US" sz="4000" b="1" dirty="0" smtClean="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rPr>
              <a:t>Reproofs Unto Repentance</a:t>
            </a:r>
            <a:endParaRPr lang="en-US" sz="4000" b="1" dirty="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endParaRPr>
          </a:p>
        </p:txBody>
      </p:sp>
      <p:sp>
        <p:nvSpPr>
          <p:cNvPr id="2" name="TextBox 1"/>
          <p:cNvSpPr txBox="1"/>
          <p:nvPr/>
        </p:nvSpPr>
        <p:spPr>
          <a:xfrm>
            <a:off x="-6725" y="5638800"/>
            <a:ext cx="9161929" cy="391924"/>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3352800" y="5638800"/>
            <a:ext cx="2362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Britannic Bold" panose="020B0903060703020204" pitchFamily="34" charset="0"/>
              </a:rPr>
              <a:t>Week 88</a:t>
            </a:r>
            <a:endParaRPr lang="en-US" sz="3600" dirty="0">
              <a:solidFill>
                <a:schemeClr val="bg1"/>
              </a:solidFill>
              <a:effectLst>
                <a:outerShdw blurRad="38100" dist="38100" dir="2700000" algn="tl">
                  <a:srgbClr val="000000">
                    <a:alpha val="43137"/>
                  </a:srgbClr>
                </a:outerShdw>
              </a:effectLst>
              <a:latin typeface="Britannic Bold" panose="020B0903060703020204" pitchFamily="34" charset="0"/>
            </a:endParaRPr>
          </a:p>
        </p:txBody>
      </p:sp>
      <p:sp>
        <p:nvSpPr>
          <p:cNvPr id="8" name="Rectangle 7"/>
          <p:cNvSpPr/>
          <p:nvPr/>
        </p:nvSpPr>
        <p:spPr>
          <a:xfrm>
            <a:off x="383241" y="762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The Realistic Portrait of Ministry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 xmlns:p14="http://schemas.microsoft.com/office/powerpoint/2010/main" val="263223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68942"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7:8-12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68942" y="1216025"/>
            <a:ext cx="8592670" cy="4985980"/>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The difference between sorrow inflicted by God and sorrow inflicted by the world is that one is purposeful while the other is pointless. </a:t>
            </a:r>
          </a:p>
          <a:p>
            <a:pPr indent="457200">
              <a:spcAft>
                <a:spcPts val="1200"/>
              </a:spcAft>
              <a:tabLst>
                <a:tab pos="457200" algn="l"/>
              </a:tabLst>
            </a:pPr>
            <a:r>
              <a:rPr lang="en-US" sz="2400" b="1" dirty="0" smtClean="0">
                <a:latin typeface="Cambria" pitchFamily="18" charset="0"/>
              </a:rPr>
              <a:t>Sorrow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according to God</a:t>
            </a:r>
            <a:r>
              <a:rPr lang="en-US" sz="2400" b="1" i="1" dirty="0" smtClean="0">
                <a:latin typeface="Cambria" pitchFamily="18" charset="0"/>
              </a:rPr>
              <a:t>”</a:t>
            </a:r>
            <a:r>
              <a:rPr lang="en-US" sz="2400" b="1" dirty="0" smtClean="0">
                <a:latin typeface="Cambria" pitchFamily="18" charset="0"/>
              </a:rPr>
              <a:t> produces repentance; worldly sorrow produces death (</a:t>
            </a:r>
            <a:r>
              <a:rPr lang="en-US" sz="2400" b="1" dirty="0" smtClean="0">
                <a:effectLst>
                  <a:outerShdw blurRad="38100" dist="38100" dir="2700000" algn="tl">
                    <a:srgbClr val="000000">
                      <a:alpha val="43137"/>
                    </a:srgbClr>
                  </a:outerShdw>
                </a:effectLst>
                <a:latin typeface="Cambria" pitchFamily="18" charset="0"/>
              </a:rPr>
              <a:t>7:9-10</a:t>
            </a:r>
            <a:r>
              <a:rPr lang="en-US" sz="2400" b="1" dirty="0" smtClean="0">
                <a:latin typeface="Cambria" pitchFamily="18" charset="0"/>
              </a:rPr>
              <a:t>).</a:t>
            </a:r>
          </a:p>
          <a:p>
            <a:pPr indent="457200">
              <a:spcAft>
                <a:spcPts val="1200"/>
              </a:spcAft>
              <a:tabLst>
                <a:tab pos="457200" algn="l"/>
              </a:tabLst>
            </a:pPr>
            <a:r>
              <a:rPr lang="en-US" sz="2400" b="1" dirty="0" smtClean="0">
                <a:latin typeface="Cambria" pitchFamily="18" charset="0"/>
              </a:rPr>
              <a:t>From a spiritual perspective, the feelings of guilt, shame, and sadness that accompany a stern rebuke are not meant as a punishment, but as a call to repentance. </a:t>
            </a:r>
          </a:p>
          <a:p>
            <a:pPr indent="457200">
              <a:spcAft>
                <a:spcPts val="1200"/>
              </a:spcAft>
              <a:tabLst>
                <a:tab pos="457200" algn="l"/>
              </a:tabLst>
            </a:pPr>
            <a:r>
              <a:rPr lang="en-US" sz="2400" b="1" dirty="0" smtClean="0">
                <a:latin typeface="Cambria" pitchFamily="18" charset="0"/>
              </a:rPr>
              <a:t>By receiving the reproof, one opens the inner door of  the soul to wisdom. </a:t>
            </a:r>
            <a:r>
              <a:rPr lang="en-US" sz="2400" b="1" dirty="0" smtClean="0">
                <a:latin typeface="Cambria" pitchFamily="18" charset="0"/>
              </a:rPr>
              <a:t> By </a:t>
            </a:r>
            <a:r>
              <a:rPr lang="en-US" sz="2400" b="1" dirty="0" smtClean="0">
                <a:latin typeface="Cambria" pitchFamily="18" charset="0"/>
              </a:rPr>
              <a:t>contrast, an angry reaction of resentment will bolt the door against an opportunity to learn from the experience. </a:t>
            </a:r>
          </a:p>
        </p:txBody>
      </p:sp>
    </p:spTree>
    <p:extLst>
      <p:ext uri="{BB962C8B-B14F-4D97-AF65-F5344CB8AC3E}">
        <p14:creationId xmlns="" xmlns:p14="http://schemas.microsoft.com/office/powerpoint/2010/main" val="393113005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7:8-12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77347" y="1066800"/>
            <a:ext cx="8649820" cy="562312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In verse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a:t>
            </a:r>
            <a:r>
              <a:rPr lang="en-US" sz="2400" b="1" dirty="0" smtClean="0">
                <a:latin typeface="Cambria" panose="02040503050406030204" pitchFamily="18" charset="0"/>
                <a:ea typeface="Cambria" panose="02040503050406030204" pitchFamily="18" charset="0"/>
              </a:rPr>
              <a:t>, Paul says that godly sorrow produces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repentance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that leads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salvation.</a:t>
            </a:r>
            <a:r>
              <a:rPr lang="en-US" sz="2400" b="1" i="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The word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salvation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used here refers to being rescued from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consequences of sin</a:t>
            </a:r>
            <a:r>
              <a:rPr lang="en-US" sz="2400" b="1" dirty="0" smtClean="0">
                <a:latin typeface="Cambria" panose="02040503050406030204" pitchFamily="18" charset="0"/>
                <a:ea typeface="Cambria" panose="02040503050406030204" pitchFamily="18" charset="0"/>
              </a:rPr>
              <a:t>, not our eternal destiny.  </a:t>
            </a:r>
          </a:p>
          <a:p>
            <a:pPr indent="457200">
              <a:spcAft>
                <a:spcPts val="1200"/>
              </a:spcAft>
            </a:pPr>
            <a:r>
              <a:rPr lang="en-US" sz="2400" b="1" dirty="0" smtClean="0">
                <a:latin typeface="Cambria" panose="02040503050406030204" pitchFamily="18" charset="0"/>
                <a:ea typeface="Cambria" panose="02040503050406030204" pitchFamily="18" charset="0"/>
              </a:rPr>
              <a:t>When one starts down a path of rebellion and refuses correction, they begin to experience the effects of alienation from God’s people, God’s principles, and God’s power. </a:t>
            </a:r>
          </a:p>
          <a:p>
            <a:pPr indent="457200">
              <a:spcAft>
                <a:spcPts val="1200"/>
              </a:spcAft>
            </a:pPr>
            <a:r>
              <a:rPr lang="en-US" sz="2400" b="1" dirty="0" smtClean="0">
                <a:latin typeface="Cambria" panose="02040503050406030204" pitchFamily="18" charset="0"/>
                <a:ea typeface="Cambria" panose="02040503050406030204" pitchFamily="18" charset="0"/>
              </a:rPr>
              <a:t>The results!</a:t>
            </a:r>
          </a:p>
          <a:p>
            <a:pPr indent="457200">
              <a:spcAft>
                <a:spcPts val="1200"/>
              </a:spcAft>
            </a:pPr>
            <a:r>
              <a:rPr lang="en-US" sz="2400" b="1" dirty="0" smtClean="0">
                <a:latin typeface="Cambria" panose="02040503050406030204" pitchFamily="18" charset="0"/>
                <a:ea typeface="Cambria" panose="02040503050406030204" pitchFamily="18" charset="0"/>
              </a:rPr>
              <a:t>That person loses the safety of the church, the wisdom of God’s Word, and the benefits of spiritual nourishment and inner strength. </a:t>
            </a:r>
          </a:p>
          <a:p>
            <a:pPr indent="457200">
              <a:spcAft>
                <a:spcPts val="1200"/>
              </a:spcAft>
            </a:pPr>
            <a:r>
              <a:rPr lang="en-US" sz="2400" b="1" dirty="0" smtClean="0">
                <a:latin typeface="Cambria" panose="02040503050406030204" pitchFamily="18" charset="0"/>
                <a:ea typeface="Cambria" panose="02040503050406030204" pitchFamily="18" charset="0"/>
              </a:rPr>
              <a:t>The final outcome of this can actually be physical death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John 5:16b</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 xmlns:p14="http://schemas.microsoft.com/office/powerpoint/2010/main" val="102216480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7:8-12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5837" y="1066799"/>
            <a:ext cx="8649820" cy="5470728"/>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How do we know a person has responded with God-given wisdom to the correction? </a:t>
            </a:r>
          </a:p>
          <a:p>
            <a:pPr indent="457200">
              <a:spcAft>
                <a:spcPts val="1200"/>
              </a:spcAft>
            </a:pP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7:11</a:t>
            </a:r>
            <a:r>
              <a:rPr lang="en-US" sz="2400" b="1" dirty="0" smtClean="0">
                <a:latin typeface="Cambria" panose="02040503050406030204" pitchFamily="18" charset="0"/>
                <a:ea typeface="Cambria" panose="02040503050406030204" pitchFamily="18" charset="0"/>
              </a:rPr>
              <a:t>, Paul </a:t>
            </a:r>
            <a:r>
              <a:rPr lang="en-US" sz="2400" b="1" dirty="0">
                <a:latin typeface="Cambria" panose="02040503050406030204" pitchFamily="18" charset="0"/>
                <a:ea typeface="Cambria" panose="02040503050406030204" pitchFamily="18" charset="0"/>
              </a:rPr>
              <a:t>provides a </a:t>
            </a:r>
            <a:r>
              <a:rPr lang="en-US" sz="2400" b="1" i="1" dirty="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checklist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of what, </a:t>
            </a:r>
            <a:r>
              <a:rPr lang="en-US" sz="2400" b="1" dirty="0">
                <a:latin typeface="Cambria" panose="02040503050406030204" pitchFamily="18" charset="0"/>
                <a:ea typeface="Cambria" panose="02040503050406030204" pitchFamily="18" charset="0"/>
              </a:rPr>
              <a:t>he saw in the lives of the </a:t>
            </a:r>
            <a:r>
              <a:rPr lang="en-US" sz="2400" b="1" dirty="0" smtClean="0">
                <a:latin typeface="Cambria" panose="02040503050406030204" pitchFamily="18" charset="0"/>
                <a:ea typeface="Cambria" panose="02040503050406030204" pitchFamily="18" charset="0"/>
              </a:rPr>
              <a:t>Corinthians, to </a:t>
            </a:r>
            <a:r>
              <a:rPr lang="en-US" sz="2400" b="1" dirty="0">
                <a:latin typeface="Cambria" panose="02040503050406030204" pitchFamily="18" charset="0"/>
                <a:ea typeface="Cambria" panose="02040503050406030204" pitchFamily="18" charset="0"/>
              </a:rPr>
              <a:t>help us recognize true </a:t>
            </a:r>
            <a:r>
              <a:rPr lang="en-US" sz="2400" b="1" dirty="0" smtClean="0">
                <a:latin typeface="Cambria" panose="02040503050406030204" pitchFamily="18" charset="0"/>
                <a:ea typeface="Cambria" panose="02040503050406030204" pitchFamily="18" charset="0"/>
              </a:rPr>
              <a:t>repentance: </a:t>
            </a:r>
          </a:p>
          <a:p>
            <a:pPr marL="182880" indent="182880">
              <a:spcAft>
                <a:spcPts val="300"/>
              </a:spcAft>
              <a:buFont typeface="Arial" pitchFamily="34" charset="0"/>
              <a:buChar char="•"/>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Earnestness</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 sincerity </a:t>
            </a:r>
            <a:r>
              <a:rPr lang="en-US" sz="2400" b="1" dirty="0" smtClean="0">
                <a:latin typeface="Cambria" panose="02040503050406030204" pitchFamily="18" charset="0"/>
                <a:ea typeface="Cambria" panose="02040503050406030204" pitchFamily="18" charset="0"/>
              </a:rPr>
              <a:t>of </a:t>
            </a:r>
            <a:r>
              <a:rPr lang="en-US" sz="2400" b="1" dirty="0" smtClean="0">
                <a:latin typeface="Cambria" panose="02040503050406030204" pitchFamily="18" charset="0"/>
                <a:ea typeface="Cambria" panose="02040503050406030204" pitchFamily="18" charset="0"/>
              </a:rPr>
              <a:t>heart.</a:t>
            </a:r>
            <a:endParaRPr lang="en-US" sz="2400" b="1" dirty="0" smtClean="0">
              <a:latin typeface="Cambria" panose="02040503050406030204" pitchFamily="18" charset="0"/>
              <a:ea typeface="Cambria" panose="02040503050406030204" pitchFamily="18" charset="0"/>
            </a:endParaRPr>
          </a:p>
          <a:p>
            <a:pPr marL="182880" indent="182880">
              <a:spcAft>
                <a:spcPts val="300"/>
              </a:spcAft>
              <a:buFont typeface="Arial" pitchFamily="34" charset="0"/>
              <a:buChar char="•"/>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Godly sorrow </a:t>
            </a:r>
            <a:r>
              <a:rPr lang="en-US" sz="2400" b="1" dirty="0" smtClean="0">
                <a:latin typeface="Cambria" panose="02040503050406030204" pitchFamily="18" charset="0"/>
                <a:ea typeface="Cambria" panose="02040503050406030204" pitchFamily="18" charset="0"/>
              </a:rPr>
              <a:t>– an </a:t>
            </a:r>
            <a:r>
              <a:rPr lang="en-US" sz="2400" b="1" dirty="0" smtClean="0">
                <a:latin typeface="Cambria" panose="02040503050406030204" pitchFamily="18" charset="0"/>
                <a:ea typeface="Cambria" panose="02040503050406030204" pitchFamily="18" charset="0"/>
              </a:rPr>
              <a:t>emotional </a:t>
            </a:r>
            <a:r>
              <a:rPr lang="en-US" sz="2400" b="1" dirty="0" smtClean="0">
                <a:latin typeface="Cambria" panose="02040503050406030204" pitchFamily="18" charset="0"/>
                <a:ea typeface="Cambria" panose="02040503050406030204" pitchFamily="18" charset="0"/>
              </a:rPr>
              <a:t>response.</a:t>
            </a:r>
            <a:endParaRPr lang="en-US" sz="2400" b="1" dirty="0" smtClean="0">
              <a:latin typeface="Cambria" panose="02040503050406030204" pitchFamily="18" charset="0"/>
              <a:ea typeface="Cambria" panose="02040503050406030204" pitchFamily="18" charset="0"/>
            </a:endParaRPr>
          </a:p>
          <a:p>
            <a:pPr marL="182880" indent="182880">
              <a:spcAft>
                <a:spcPts val="300"/>
              </a:spcAft>
              <a:buFont typeface="Arial" pitchFamily="34" charset="0"/>
              <a:buChar char="•"/>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Vindication</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an </a:t>
            </a:r>
            <a:r>
              <a:rPr lang="en-US" sz="2400" b="1" dirty="0" smtClean="0">
                <a:latin typeface="Cambria" panose="02040503050406030204" pitchFamily="18" charset="0"/>
                <a:ea typeface="Cambria" panose="02040503050406030204" pitchFamily="18" charset="0"/>
              </a:rPr>
              <a:t>external verification of internal </a:t>
            </a:r>
            <a:r>
              <a:rPr lang="en-US" sz="2400" b="1" dirty="0" smtClean="0">
                <a:latin typeface="Cambria" panose="02040503050406030204" pitchFamily="18" charset="0"/>
                <a:ea typeface="Cambria" panose="02040503050406030204" pitchFamily="18" charset="0"/>
              </a:rPr>
              <a:t>reality.</a:t>
            </a:r>
            <a:endParaRPr lang="en-US" sz="2400" b="1" dirty="0" smtClean="0">
              <a:latin typeface="Cambria" panose="02040503050406030204" pitchFamily="18" charset="0"/>
              <a:ea typeface="Cambria" panose="02040503050406030204" pitchFamily="18" charset="0"/>
            </a:endParaRPr>
          </a:p>
          <a:p>
            <a:pPr marL="182880" indent="182880">
              <a:spcAft>
                <a:spcPts val="300"/>
              </a:spcAft>
              <a:buFont typeface="Arial" pitchFamily="34" charset="0"/>
              <a:buChar char="•"/>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Indignation</a:t>
            </a:r>
            <a:r>
              <a:rPr lang="en-US" sz="2400" b="1" dirty="0" smtClean="0">
                <a:latin typeface="Cambria" panose="02040503050406030204" pitchFamily="18" charset="0"/>
                <a:ea typeface="Cambria" panose="02040503050406030204" pitchFamily="18" charset="0"/>
              </a:rPr>
              <a:t> – a repugnant attitude toward </a:t>
            </a:r>
            <a:r>
              <a:rPr lang="en-US" sz="2400" b="1" dirty="0" smtClean="0">
                <a:latin typeface="Cambria" panose="02040503050406030204" pitchFamily="18" charset="0"/>
                <a:ea typeface="Cambria" panose="02040503050406030204" pitchFamily="18" charset="0"/>
              </a:rPr>
              <a:t>sin.</a:t>
            </a:r>
            <a:endParaRPr lang="en-US" sz="2400" b="1" dirty="0" smtClean="0">
              <a:latin typeface="Cambria" panose="02040503050406030204" pitchFamily="18" charset="0"/>
              <a:ea typeface="Cambria" panose="02040503050406030204" pitchFamily="18" charset="0"/>
            </a:endParaRPr>
          </a:p>
          <a:p>
            <a:pPr marL="182880" indent="182880">
              <a:spcAft>
                <a:spcPts val="300"/>
              </a:spcAft>
              <a:buFont typeface="Arial" pitchFamily="34" charset="0"/>
              <a:buChar char="•"/>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Fear</a:t>
            </a:r>
            <a:r>
              <a:rPr lang="en-US" sz="2400" b="1" dirty="0" smtClean="0">
                <a:latin typeface="Cambria" panose="02040503050406030204" pitchFamily="18" charset="0"/>
                <a:ea typeface="Cambria" panose="02040503050406030204" pitchFamily="18" charset="0"/>
              </a:rPr>
              <a:t> – a renewed reverence for </a:t>
            </a:r>
            <a:r>
              <a:rPr lang="en-US" sz="2400" b="1" dirty="0" smtClean="0">
                <a:latin typeface="Cambria" panose="02040503050406030204" pitchFamily="18" charset="0"/>
                <a:ea typeface="Cambria" panose="02040503050406030204" pitchFamily="18" charset="0"/>
              </a:rPr>
              <a:t>God.</a:t>
            </a:r>
            <a:endParaRPr lang="en-US" sz="2400" b="1" dirty="0" smtClean="0">
              <a:latin typeface="Cambria" panose="02040503050406030204" pitchFamily="18" charset="0"/>
              <a:ea typeface="Cambria" panose="02040503050406030204" pitchFamily="18" charset="0"/>
            </a:endParaRPr>
          </a:p>
          <a:p>
            <a:pPr marL="182880" indent="182880">
              <a:spcAft>
                <a:spcPts val="300"/>
              </a:spcAft>
              <a:buFont typeface="Arial" pitchFamily="34" charset="0"/>
              <a:buChar char="•"/>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Longing</a:t>
            </a:r>
            <a:r>
              <a:rPr lang="en-US" sz="2400" b="1" dirty="0" smtClean="0">
                <a:latin typeface="Cambria" panose="02040503050406030204" pitchFamily="18" charset="0"/>
                <a:ea typeface="Cambria" panose="02040503050406030204" pitchFamily="18" charset="0"/>
              </a:rPr>
              <a:t> – a desire for </a:t>
            </a:r>
            <a:r>
              <a:rPr lang="en-US" sz="2400" b="1" dirty="0" smtClean="0">
                <a:latin typeface="Cambria" panose="02040503050406030204" pitchFamily="18" charset="0"/>
                <a:ea typeface="Cambria" panose="02040503050406030204" pitchFamily="18" charset="0"/>
              </a:rPr>
              <a:t>righteousness.</a:t>
            </a:r>
            <a:endParaRPr lang="en-US" sz="2400" b="1" dirty="0" smtClean="0">
              <a:latin typeface="Cambria" panose="02040503050406030204" pitchFamily="18" charset="0"/>
              <a:ea typeface="Cambria" panose="02040503050406030204" pitchFamily="18" charset="0"/>
            </a:endParaRPr>
          </a:p>
          <a:p>
            <a:pPr marL="182880" indent="182880">
              <a:spcAft>
                <a:spcPts val="300"/>
              </a:spcAft>
              <a:buFont typeface="Arial" pitchFamily="34" charset="0"/>
              <a:buChar char="•"/>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Zeal</a:t>
            </a:r>
            <a:r>
              <a:rPr lang="en-US" sz="2400" b="1" dirty="0" smtClean="0">
                <a:latin typeface="Cambria" panose="02040503050406030204" pitchFamily="18" charset="0"/>
                <a:ea typeface="Cambria" panose="02040503050406030204" pitchFamily="18" charset="0"/>
              </a:rPr>
              <a:t> – an enthusiasm for doing what’s </a:t>
            </a:r>
            <a:r>
              <a:rPr lang="en-US" sz="2400" b="1" dirty="0" smtClean="0">
                <a:latin typeface="Cambria" panose="02040503050406030204" pitchFamily="18" charset="0"/>
                <a:ea typeface="Cambria" panose="02040503050406030204" pitchFamily="18" charset="0"/>
              </a:rPr>
              <a:t>right. </a:t>
            </a:r>
            <a:endParaRPr lang="en-US" sz="2400" b="1" dirty="0" smtClean="0">
              <a:latin typeface="Cambria" panose="02040503050406030204" pitchFamily="18" charset="0"/>
              <a:ea typeface="Cambria" panose="02040503050406030204" pitchFamily="18" charset="0"/>
            </a:endParaRPr>
          </a:p>
          <a:p>
            <a:pPr marL="182880" indent="182880">
              <a:spcAft>
                <a:spcPts val="300"/>
              </a:spcAft>
              <a:buFont typeface="Arial" pitchFamily="34" charset="0"/>
              <a:buChar char="•"/>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Avenging of wrong </a:t>
            </a:r>
            <a:r>
              <a:rPr lang="en-US" sz="2400" b="1" dirty="0" smtClean="0">
                <a:latin typeface="Cambria" panose="02040503050406030204" pitchFamily="18" charset="0"/>
                <a:ea typeface="Cambria" panose="02040503050406030204" pitchFamily="18" charset="0"/>
              </a:rPr>
              <a:t>– a payback for any damages or </a:t>
            </a:r>
            <a:r>
              <a:rPr lang="en-US" sz="2400" b="1" dirty="0" smtClean="0">
                <a:latin typeface="Cambria" panose="02040503050406030204" pitchFamily="18" charset="0"/>
                <a:ea typeface="Cambria" panose="02040503050406030204" pitchFamily="18" charset="0"/>
              </a:rPr>
              <a:t>losses.</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77968621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left)">
                                      <p:cBhvr>
                                        <p:cTn id="42" dur="1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left)">
                                      <p:cBhvr>
                                        <p:cTn id="47" dur="10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wipe(left)">
                                      <p:cBhvr>
                                        <p:cTn id="52"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7:8-12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77347" y="1142999"/>
            <a:ext cx="8649820" cy="4093428"/>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Paul had not doubts that the Corinthians’ response to his severe letter was genuine. </a:t>
            </a:r>
            <a:r>
              <a:rPr lang="en-US" sz="2400" b="1" dirty="0" smtClean="0">
                <a:latin typeface="Cambria" panose="02040503050406030204" pitchFamily="18" charset="0"/>
                <a:ea typeface="Cambria" panose="02040503050406030204" pitchFamily="18" charset="0"/>
              </a:rPr>
              <a:t> Their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words</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actions </a:t>
            </a:r>
            <a:r>
              <a:rPr lang="en-US" sz="2400" b="1" dirty="0" smtClean="0">
                <a:latin typeface="Cambria" panose="02040503050406030204" pitchFamily="18" charset="0"/>
                <a:ea typeface="Cambria" panose="02040503050406030204" pitchFamily="18" charset="0"/>
              </a:rPr>
              <a:t>demonstrated they were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innocent in the matter</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7:11</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Paul reminds the Corinthians that their tolerance of the sin had done more than the sin itself. </a:t>
            </a:r>
            <a:r>
              <a:rPr lang="en-US" sz="2400" b="1" dirty="0" smtClean="0">
                <a:latin typeface="Cambria" panose="02040503050406030204" pitchFamily="18" charset="0"/>
                <a:ea typeface="Cambria" panose="02040503050406030204" pitchFamily="18" charset="0"/>
              </a:rPr>
              <a:t> It </a:t>
            </a:r>
            <a:r>
              <a:rPr lang="en-US" sz="2400" b="1" dirty="0" smtClean="0">
                <a:latin typeface="Cambria" panose="02040503050406030204" pitchFamily="18" charset="0"/>
                <a:ea typeface="Cambria" panose="02040503050406030204" pitchFamily="18" charset="0"/>
              </a:rPr>
              <a:t>had also created a rift between them and Paul.  </a:t>
            </a:r>
          </a:p>
          <a:p>
            <a:pPr indent="457200">
              <a:spcAft>
                <a:spcPts val="1200"/>
              </a:spcAft>
            </a:pPr>
            <a:r>
              <a:rPr lang="en-US" sz="2400" b="1" dirty="0" smtClean="0">
                <a:latin typeface="Cambria" panose="02040503050406030204" pitchFamily="18" charset="0"/>
                <a:ea typeface="Cambria" panose="02040503050406030204" pitchFamily="18" charset="0"/>
              </a:rPr>
              <a:t>However, their </a:t>
            </a:r>
            <a:r>
              <a:rPr lang="en-US" sz="2400" b="1" dirty="0" smtClean="0">
                <a:latin typeface="Cambria" panose="02040503050406030204" pitchFamily="18" charset="0"/>
                <a:ea typeface="Cambria" panose="02040503050406030204" pitchFamily="18" charset="0"/>
              </a:rPr>
              <a:t>repentance </a:t>
            </a:r>
            <a:r>
              <a:rPr lang="en-US" sz="2400" b="1" dirty="0" smtClean="0">
                <a:latin typeface="Cambria" panose="02040503050406030204" pitchFamily="18" charset="0"/>
                <a:ea typeface="Cambria" panose="02040503050406030204" pitchFamily="18" charset="0"/>
              </a:rPr>
              <a:t>had not only corrected the initial problem of the members sexual relations with his fathers wife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1Cor</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5:1-13</a:t>
            </a:r>
            <a:r>
              <a:rPr lang="en-US" sz="2400" b="1" dirty="0" smtClean="0">
                <a:latin typeface="Cambria" panose="02040503050406030204" pitchFamily="18" charset="0"/>
                <a:ea typeface="Cambria" panose="02040503050406030204" pitchFamily="18" charset="0"/>
              </a:rPr>
              <a:t>), but it had also healed their relationship with God and with Paul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7:12-13</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 xmlns:p14="http://schemas.microsoft.com/office/powerpoint/2010/main" val="380949233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04801" y="1219200"/>
            <a:ext cx="8534400" cy="492442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13</a:t>
            </a:r>
            <a:r>
              <a:rPr lang="en-US" sz="2800" i="1" dirty="0" smtClean="0">
                <a:latin typeface="Georgia" panose="02040502050405020303" pitchFamily="18" charset="0"/>
              </a:rPr>
              <a:t>Therefore </a:t>
            </a:r>
            <a:r>
              <a:rPr lang="en-US" sz="2800" i="1" dirty="0">
                <a:latin typeface="Georgia" panose="02040502050405020303" pitchFamily="18" charset="0"/>
              </a:rPr>
              <a:t>we have been comforted in your comfort</a:t>
            </a:r>
            <a:r>
              <a:rPr lang="en-US" sz="2800" i="1" dirty="0" smtClean="0">
                <a:latin typeface="Georgia" panose="02040502050405020303" pitchFamily="18" charset="0"/>
              </a:rPr>
              <a:t>. </a:t>
            </a:r>
            <a:r>
              <a:rPr lang="en-US" sz="2800" i="1" dirty="0" smtClean="0">
                <a:latin typeface="Georgia" panose="02040502050405020303" pitchFamily="18" charset="0"/>
              </a:rPr>
              <a:t> And </a:t>
            </a:r>
            <a:r>
              <a:rPr lang="en-US" sz="2800" i="1" dirty="0">
                <a:latin typeface="Georgia" panose="02040502050405020303" pitchFamily="18" charset="0"/>
              </a:rPr>
              <a:t>we rejoiced exceedingly more for the joy of Titus, because his spirit has been refreshed by you all</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14</a:t>
            </a:r>
            <a:r>
              <a:rPr lang="en-US" sz="2800" i="1" dirty="0" smtClean="0">
                <a:latin typeface="Georgia" panose="02040502050405020303" pitchFamily="18" charset="0"/>
              </a:rPr>
              <a:t>For </a:t>
            </a:r>
            <a:r>
              <a:rPr lang="en-US" sz="2800" i="1" dirty="0">
                <a:latin typeface="Georgia" panose="02040502050405020303" pitchFamily="18" charset="0"/>
              </a:rPr>
              <a:t>if in anything I have boasted to him about you, I am not ashamed. </a:t>
            </a:r>
            <a:r>
              <a:rPr lang="en-US" sz="2800" i="1" dirty="0" smtClean="0">
                <a:latin typeface="Georgia" panose="02040502050405020303" pitchFamily="18" charset="0"/>
              </a:rPr>
              <a:t> But </a:t>
            </a:r>
            <a:r>
              <a:rPr lang="en-US" sz="2800" i="1" dirty="0">
                <a:latin typeface="Georgia" panose="02040502050405020303" pitchFamily="18" charset="0"/>
              </a:rPr>
              <a:t>as </a:t>
            </a:r>
            <a:r>
              <a:rPr lang="en-US" sz="2800" i="1" dirty="0" smtClean="0">
                <a:latin typeface="Georgia" panose="02040502050405020303" pitchFamily="18" charset="0"/>
              </a:rPr>
              <a:t>we spoke </a:t>
            </a:r>
            <a:r>
              <a:rPr lang="en-US" sz="2800" i="1" dirty="0" smtClean="0">
                <a:latin typeface="Georgia" panose="02040502050405020303" pitchFamily="18" charset="0"/>
              </a:rPr>
              <a:t>all </a:t>
            </a:r>
            <a:r>
              <a:rPr lang="en-US" sz="2800" i="1" dirty="0">
                <a:latin typeface="Georgia" panose="02040502050405020303" pitchFamily="18" charset="0"/>
              </a:rPr>
              <a:t>things to you in truth, even so our boasting to Titus was found true. </a:t>
            </a:r>
            <a:r>
              <a:rPr lang="en-US" sz="2800" b="1" baseline="30000" dirty="0" smtClean="0">
                <a:effectLst>
                  <a:outerShdw blurRad="38100" dist="38100" dir="2700000" algn="tl">
                    <a:srgbClr val="000000">
                      <a:alpha val="43137"/>
                    </a:srgbClr>
                  </a:outerShdw>
                </a:effectLst>
                <a:latin typeface="Georgia" panose="02040502050405020303" pitchFamily="18" charset="0"/>
              </a:rPr>
              <a:t>15</a:t>
            </a:r>
            <a:r>
              <a:rPr lang="en-US" sz="2800" i="1" dirty="0" smtClean="0">
                <a:latin typeface="Georgia" panose="02040502050405020303" pitchFamily="18" charset="0"/>
              </a:rPr>
              <a:t>And </a:t>
            </a:r>
            <a:r>
              <a:rPr lang="en-US" sz="2800" i="1" dirty="0">
                <a:latin typeface="Georgia" panose="02040502050405020303" pitchFamily="18" charset="0"/>
              </a:rPr>
              <a:t>his affections are greater for you as he remembers the obedience of you all, how with fear and trembling you received him. </a:t>
            </a:r>
            <a:r>
              <a:rPr lang="en-US" sz="2800" b="1" baseline="30000" dirty="0" smtClean="0">
                <a:effectLst>
                  <a:outerShdw blurRad="38100" dist="38100" dir="2700000" algn="tl">
                    <a:srgbClr val="000000">
                      <a:alpha val="43137"/>
                    </a:srgbClr>
                  </a:outerShdw>
                </a:effectLst>
                <a:latin typeface="Georgia" panose="02040502050405020303" pitchFamily="18" charset="0"/>
              </a:rPr>
              <a:t>16</a:t>
            </a:r>
            <a:r>
              <a:rPr lang="en-US" sz="2800" i="1" dirty="0" smtClean="0">
                <a:latin typeface="Georgia" panose="02040502050405020303" pitchFamily="18" charset="0"/>
              </a:rPr>
              <a:t>Therefore </a:t>
            </a:r>
            <a:r>
              <a:rPr lang="en-US" sz="2800" i="1" dirty="0">
                <a:latin typeface="Georgia" panose="02040502050405020303" pitchFamily="18" charset="0"/>
              </a:rPr>
              <a:t>I rejoice that I have confidence in you in everything.</a:t>
            </a:r>
          </a:p>
        </p:txBody>
      </p:sp>
      <p:sp>
        <p:nvSpPr>
          <p:cNvPr id="6" name="Title 1"/>
          <p:cNvSpPr>
            <a:spLocks noGrp="1"/>
          </p:cNvSpPr>
          <p:nvPr>
            <p:ph type="title"/>
          </p:nvPr>
        </p:nvSpPr>
        <p:spPr>
          <a:xfrm>
            <a:off x="268942" y="158750"/>
            <a:ext cx="8601635"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7:13-16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0104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28136689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52400"/>
            <a:ext cx="87630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7:13-16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219199"/>
            <a:ext cx="8686800" cy="550920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Adding a personal touch, Paul exults in the Corinthians’ victory over sin. </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Not only did it save the congregation from their damaged relationship with God and others, it also restored their reputation in the community far and wide. </a:t>
            </a:r>
          </a:p>
          <a:p>
            <a:pPr indent="457200">
              <a:spcAft>
                <a:spcPts val="1200"/>
              </a:spcAft>
            </a:pPr>
            <a:r>
              <a:rPr lang="en-US" sz="2400" b="1" dirty="0" smtClean="0">
                <a:latin typeface="Cambria" panose="02040503050406030204" pitchFamily="18" charset="0"/>
                <a:ea typeface="Cambria" panose="02040503050406030204" pitchFamily="18" charset="0"/>
              </a:rPr>
              <a:t>Paul had previously shared with Titus the confidence he had in the Corinthians to do what was right – a confidence that could have easily turn to disappointment. </a:t>
            </a:r>
          </a:p>
          <a:p>
            <a:pPr indent="457200">
              <a:spcAft>
                <a:spcPts val="1200"/>
              </a:spcAft>
            </a:pPr>
            <a:r>
              <a:rPr lang="en-US" sz="2400" b="1" dirty="0" smtClean="0">
                <a:latin typeface="Cambria" panose="02040503050406030204" pitchFamily="18" charset="0"/>
                <a:ea typeface="Cambria" panose="02040503050406030204" pitchFamily="18" charset="0"/>
              </a:rPr>
              <a:t>When Titus returned from his visit to Corinthian, having carried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severe letter</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with its harsh rebuke, Paul’s praise of the Corinthians proved to be well placed. </a:t>
            </a:r>
          </a:p>
          <a:p>
            <a:pPr indent="457200">
              <a:spcAft>
                <a:spcPts val="1200"/>
              </a:spcAft>
            </a:pPr>
            <a:r>
              <a:rPr lang="en-US" sz="2400" b="1" dirty="0">
                <a:latin typeface="Cambria" panose="02040503050406030204" pitchFamily="18" charset="0"/>
                <a:ea typeface="Cambria" panose="02040503050406030204" pitchFamily="18" charset="0"/>
              </a:rPr>
              <a:t>So when we look back over the emotional roller coaster </a:t>
            </a:r>
            <a:r>
              <a:rPr lang="en-US" sz="2400" b="1" dirty="0" smtClean="0">
                <a:latin typeface="Cambria" panose="02040503050406030204" pitchFamily="18" charset="0"/>
                <a:ea typeface="Cambria" panose="02040503050406030204" pitchFamily="18" charset="0"/>
              </a:rPr>
              <a:t>we have </a:t>
            </a:r>
            <a:r>
              <a:rPr lang="en-US" sz="2400" b="1" dirty="0">
                <a:latin typeface="Cambria" panose="02040503050406030204" pitchFamily="18" charset="0"/>
                <a:ea typeface="Cambria" panose="02040503050406030204" pitchFamily="18" charset="0"/>
              </a:rPr>
              <a:t>traveled with Paul over these last two chapters.</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99544725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666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7:13-16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73424" y="1066799"/>
            <a:ext cx="8610600" cy="572464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We will </a:t>
            </a:r>
            <a:r>
              <a:rPr lang="en-US" sz="2400" b="1" dirty="0" smtClean="0">
                <a:latin typeface="Cambria" panose="02040503050406030204" pitchFamily="18" charset="0"/>
                <a:ea typeface="Cambria" panose="02040503050406030204" pitchFamily="18" charset="0"/>
              </a:rPr>
              <a:t>see that the ups and downs of ministry can feel nauseating at times.  Yet at the end of it all, Paul lands in a place of comfort, rejoicing, and refreshment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7:13</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What a change from the tension that existed before! </a:t>
            </a:r>
            <a:r>
              <a:rPr lang="en-US" sz="2400" b="1" dirty="0" smtClean="0">
                <a:latin typeface="Cambria" panose="02040503050406030204" pitchFamily="18" charset="0"/>
                <a:ea typeface="Cambria" panose="02040503050406030204" pitchFamily="18" charset="0"/>
              </a:rPr>
              <a:t> Sin</a:t>
            </a:r>
            <a:r>
              <a:rPr lang="en-US" sz="2400" b="1" dirty="0" smtClean="0">
                <a:latin typeface="Cambria" panose="02040503050406030204" pitchFamily="18" charset="0"/>
                <a:ea typeface="Cambria" panose="02040503050406030204" pitchFamily="18" charset="0"/>
              </a:rPr>
              <a:t>, anger, and distrust clouded everything. </a:t>
            </a:r>
            <a:r>
              <a:rPr lang="en-US" sz="2400" b="1" dirty="0" smtClean="0">
                <a:latin typeface="Cambria" panose="02040503050406030204" pitchFamily="18" charset="0"/>
                <a:ea typeface="Cambria" panose="02040503050406030204" pitchFamily="18" charset="0"/>
              </a:rPr>
              <a:t> Without </a:t>
            </a:r>
            <a:r>
              <a:rPr lang="en-US" sz="2400" b="1" dirty="0" smtClean="0">
                <a:latin typeface="Cambria" panose="02040503050406030204" pitchFamily="18" charset="0"/>
                <a:ea typeface="Cambria" panose="02040503050406030204" pitchFamily="18" charset="0"/>
              </a:rPr>
              <a:t>the strong reproof and the wise response to correction, none of this would have been possible. </a:t>
            </a: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Remember where we started?</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If </a:t>
            </a:r>
            <a:r>
              <a:rPr lang="en-US" sz="2400" b="1" dirty="0" smtClean="0">
                <a:latin typeface="Cambria" panose="02040503050406030204" pitchFamily="18" charset="0"/>
                <a:ea typeface="Cambria" panose="02040503050406030204" pitchFamily="18" charset="0"/>
              </a:rPr>
              <a:t>we want to be wise, we need to heed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God’s</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reproofs</a:t>
            </a:r>
            <a:r>
              <a:rPr lang="en-US" sz="2400" b="1" dirty="0" smtClean="0">
                <a:latin typeface="Cambria" panose="02040503050406030204" pitchFamily="18" charset="0"/>
                <a:ea typeface="Cambria" panose="02040503050406030204" pitchFamily="18" charset="0"/>
              </a:rPr>
              <a:t> – especially when they come from friends who love us, to rebuke us in a way that may seem harsh at the time. </a:t>
            </a:r>
          </a:p>
          <a:p>
            <a:pPr indent="457200">
              <a:spcAft>
                <a:spcPts val="1200"/>
              </a:spcAft>
            </a:pPr>
            <a:r>
              <a:rPr lang="en-US" sz="2400" b="1" dirty="0" smtClean="0">
                <a:latin typeface="Cambria" panose="02040503050406030204" pitchFamily="18" charset="0"/>
                <a:ea typeface="Cambria" panose="02040503050406030204" pitchFamily="18" charset="0"/>
              </a:rPr>
              <a:t>From the other angle, if we are going to have a fruitful ministry, we need to be willing to call unrepentant sinner to </a:t>
            </a:r>
            <a:r>
              <a:rPr lang="en-US" sz="2400" b="1" dirty="0" smtClean="0">
                <a:latin typeface="Cambria" panose="02040503050406030204" pitchFamily="18" charset="0"/>
                <a:ea typeface="Cambria" panose="02040503050406030204" pitchFamily="18" charset="0"/>
              </a:rPr>
              <a:t>repentance—not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out of spite</a:t>
            </a:r>
            <a:r>
              <a:rPr lang="en-US" sz="2400" b="1" dirty="0" smtClean="0">
                <a:latin typeface="Cambria" panose="02040503050406030204" pitchFamily="18" charset="0"/>
                <a:ea typeface="Cambria" panose="02040503050406030204" pitchFamily="18" charset="0"/>
              </a:rPr>
              <a:t>—but </a:t>
            </a:r>
            <a:r>
              <a:rPr lang="en-US" sz="2400" b="1" dirty="0" smtClean="0">
                <a:latin typeface="Cambria" panose="02040503050406030204" pitchFamily="18" charset="0"/>
                <a:ea typeface="Cambria" panose="02040503050406030204" pitchFamily="18" charset="0"/>
              </a:rPr>
              <a:t>out of love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Eph 4:15</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 xmlns:p14="http://schemas.microsoft.com/office/powerpoint/2010/main" val="380476584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572000"/>
            <a:ext cx="8610600" cy="584775"/>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200" b="1" i="1" dirty="0" smtClean="0">
                <a:solidFill>
                  <a:schemeClr val="bg1"/>
                </a:solidFill>
                <a:effectLst>
                  <a:outerShdw blurRad="38100" dist="38100" dir="2700000" algn="tl">
                    <a:srgbClr val="000000">
                      <a:alpha val="43137"/>
                    </a:srgbClr>
                  </a:outerShdw>
                </a:effectLst>
                <a:latin typeface="Constantia" pitchFamily="18" charset="0"/>
              </a:rPr>
              <a:t>Calling Each Other To Account</a:t>
            </a:r>
            <a:endParaRPr lang="en-US" sz="3200" b="1" i="1"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 xmlns:p14="http://schemas.microsoft.com/office/powerpoint/2010/main"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smtClean="0">
                <a:effectLst>
                  <a:outerShdw blurRad="38100" dist="38100" dir="2700000" algn="tl">
                    <a:srgbClr val="000000">
                      <a:alpha val="43137"/>
                    </a:srgbClr>
                  </a:outerShdw>
                </a:effectLst>
                <a:latin typeface="Britannic Bold" panose="020B0903060703020204" pitchFamily="34" charset="0"/>
              </a:rPr>
              <a:t>Calling each other to account</a:t>
            </a:r>
            <a:endParaRPr lang="en-US" sz="20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3000"/>
            <a:ext cx="8601635" cy="5663089"/>
          </a:xfrm>
          <a:prstGeom prst="rect">
            <a:avLst/>
          </a:prstGeom>
          <a:noFill/>
          <a:effectLst/>
        </p:spPr>
        <p:txBody>
          <a:bodyPr wrap="square" rtlCol="0">
            <a:spAutoFit/>
          </a:bodyPr>
          <a:lstStyle/>
          <a:p>
            <a:pPr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a:t>
            </a:r>
            <a:r>
              <a:rPr lang="en-US" sz="2400" b="1" dirty="0" smtClean="0">
                <a:latin typeface="Cambria" panose="02040503050406030204" pitchFamily="18" charset="0"/>
                <a:ea typeface="Cambria" panose="02040503050406030204" pitchFamily="18" charset="0"/>
              </a:rPr>
              <a:t> closes by talking about the blessing of having a true friend in your circle. </a:t>
            </a:r>
            <a:endParaRPr lang="en-US" sz="2400" b="1" i="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 says . . .</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Clearly</a:t>
            </a:r>
            <a:r>
              <a:rPr lang="en-US" sz="2400" b="1" dirty="0" smtClean="0">
                <a:latin typeface="Cambria" panose="02040503050406030204" pitchFamily="18" charset="0"/>
                <a:ea typeface="Cambria" panose="02040503050406030204" pitchFamily="18" charset="0"/>
              </a:rPr>
              <a:t>, the Corinthians were blessed to have  a friend like Paul who didn’t fear to wound them with the truth – a friend who loved them enough to point out their failures. </a:t>
            </a:r>
          </a:p>
          <a:p>
            <a:pPr indent="457200">
              <a:spcAft>
                <a:spcPts val="1200"/>
              </a:spcAft>
              <a:tabLst>
                <a:tab pos="57150" algn="l"/>
                <a:tab pos="171450" algn="l"/>
                <a:tab pos="1828800" algn="l"/>
              </a:tabLst>
            </a:pPr>
            <a:r>
              <a:rPr lang="en-US" sz="2400" b="1" dirty="0" smtClean="0">
                <a:latin typeface="Cambria" panose="02040503050406030204" pitchFamily="18" charset="0"/>
                <a:ea typeface="Cambria" panose="02040503050406030204" pitchFamily="18" charset="0"/>
              </a:rPr>
              <a:t>Proverbs 27:6 says,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Faithful are the wounds of a friend</a:t>
            </a:r>
            <a:r>
              <a:rPr lang="en-US" sz="2400" b="1" i="1" dirty="0" smtClean="0">
                <a:latin typeface="Cambria" panose="02040503050406030204" pitchFamily="18" charset="0"/>
                <a:ea typeface="Cambria" panose="02040503050406030204" pitchFamily="18" charset="0"/>
              </a:rPr>
              <a:t>.”</a:t>
            </a:r>
          </a:p>
          <a:p>
            <a:pPr indent="457200">
              <a:spcAft>
                <a:spcPts val="1200"/>
              </a:spcAft>
              <a:tabLst>
                <a:tab pos="57150" algn="l"/>
                <a:tab pos="171450" algn="l"/>
                <a:tab pos="1828800" algn="l"/>
              </a:tabLst>
            </a:pPr>
            <a:r>
              <a:rPr lang="en-US" sz="2400" b="1" dirty="0" smtClean="0">
                <a:latin typeface="Cambria" panose="02040503050406030204" pitchFamily="18" charset="0"/>
                <a:ea typeface="Cambria" panose="02040503050406030204" pitchFamily="18" charset="0"/>
              </a:rPr>
              <a:t>Most of us have friends with whom we can discuss spiritual things. </a:t>
            </a:r>
            <a:r>
              <a:rPr lang="en-US" sz="2400" b="1" dirty="0" smtClean="0">
                <a:latin typeface="Cambria" panose="02040503050406030204" pitchFamily="18" charset="0"/>
                <a:ea typeface="Cambria" panose="02040503050406030204" pitchFamily="18" charset="0"/>
              </a:rPr>
              <a:t> But </a:t>
            </a:r>
            <a:r>
              <a:rPr lang="en-US" sz="2400" b="1" dirty="0" smtClean="0">
                <a:latin typeface="Cambria" panose="02040503050406030204" pitchFamily="18" charset="0"/>
                <a:ea typeface="Cambria" panose="02040503050406030204" pitchFamily="18" charset="0"/>
              </a:rPr>
              <a:t>with how many of those friends do we really get personal? </a:t>
            </a:r>
          </a:p>
          <a:p>
            <a:pPr indent="457200">
              <a:spcAft>
                <a:spcPts val="1200"/>
              </a:spcAft>
              <a:tabLst>
                <a:tab pos="57150" algn="l"/>
                <a:tab pos="171450" algn="l"/>
                <a:tab pos="1828800" algn="l"/>
              </a:tabLst>
            </a:pPr>
            <a:r>
              <a:rPr lang="en-US" sz="2400" b="1" i="1" dirty="0" smtClean="0">
                <a:latin typeface="Cambria" panose="02040503050406030204" pitchFamily="18" charset="0"/>
                <a:ea typeface="Cambria" panose="02040503050406030204" pitchFamily="18" charset="0"/>
              </a:rPr>
              <a:t>Ask yourself this!</a:t>
            </a:r>
          </a:p>
          <a:p>
            <a:pPr indent="457200">
              <a:spcAft>
                <a:spcPts val="1200"/>
              </a:spcAft>
              <a:tabLst>
                <a:tab pos="57150" algn="l"/>
                <a:tab pos="171450" algn="l"/>
                <a:tab pos="1828800" algn="l"/>
              </a:tabLst>
            </a:pPr>
            <a:r>
              <a:rPr lang="en-US" sz="2400" b="1" dirty="0" smtClean="0">
                <a:latin typeface="Cambria" panose="02040503050406030204" pitchFamily="18" charset="0"/>
                <a:ea typeface="Cambria" panose="02040503050406030204" pitchFamily="18" charset="0"/>
              </a:rPr>
              <a:t>If your close friend were going astray, would you feel comfortable stepping in to confront the sin?</a:t>
            </a:r>
          </a:p>
        </p:txBody>
      </p:sp>
    </p:spTree>
    <p:extLst>
      <p:ext uri="{BB962C8B-B14F-4D97-AF65-F5344CB8AC3E}">
        <p14:creationId xmlns="" xmlns:p14="http://schemas.microsoft.com/office/powerpoint/2010/main"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a:effectLst>
                  <a:outerShdw blurRad="38100" dist="38100" dir="2700000" algn="tl">
                    <a:srgbClr val="000000">
                      <a:alpha val="43137"/>
                    </a:srgbClr>
                  </a:outerShdw>
                </a:effectLst>
                <a:latin typeface="Britannic Bold" panose="020B0903060703020204" pitchFamily="34" charset="0"/>
              </a:rPr>
              <a:t>Calling each other to account</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54700" y="1143000"/>
            <a:ext cx="8686800" cy="4770537"/>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Or would you regard it as a “private matter” between your friend and God?</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Conversely, do you have anybody in your life who would step on your toes or block your path to prevent you from heading toward death?</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Or have you gathered around you a group of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yes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friends, who tell you only what you want to hear?</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It’s not just for the believer’s personal spiritual benefit, but for the good of the whole church body.</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That such quality relationships in which we can examine our integrity together prove </a:t>
            </a:r>
            <a:r>
              <a:rPr lang="en-US" sz="2400" b="1" dirty="0" smtClean="0">
                <a:latin typeface="Cambria" panose="02040503050406030204" pitchFamily="18" charset="0"/>
                <a:ea typeface="Cambria" panose="02040503050406030204" pitchFamily="18" charset="0"/>
              </a:rPr>
              <a:t>indispensable. </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7565359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354106" y="52893"/>
            <a:ext cx="85344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086600" y="323850"/>
            <a:ext cx="1528482" cy="774700"/>
          </a:xfrm>
          <a:prstGeom prst="rect">
            <a:avLst/>
          </a:prstGeom>
          <a:noFill/>
          <a:ln w="9525">
            <a:noFill/>
            <a:miter lim="800000"/>
            <a:headEnd/>
            <a:tailEnd/>
          </a:ln>
          <a:effectLst>
            <a:outerShdw dist="38100" dir="2700000" rotWithShape="0">
              <a:srgbClr val="808080">
                <a:alpha val="42998"/>
              </a:srgbClr>
            </a:outerShdw>
          </a:effectLst>
        </p:spPr>
      </p:pic>
      <p:sp>
        <p:nvSpPr>
          <p:cNvPr id="7" name="TextBox 6"/>
          <p:cNvSpPr txBox="1"/>
          <p:nvPr/>
        </p:nvSpPr>
        <p:spPr>
          <a:xfrm>
            <a:off x="304800" y="1066799"/>
            <a:ext cx="8678955" cy="5470728"/>
          </a:xfrm>
          <a:prstGeom prst="rect">
            <a:avLst/>
          </a:prstGeom>
          <a:solidFill>
            <a:srgbClr val="FCF2D4"/>
          </a:solidFill>
          <a:ln>
            <a:solidFill>
              <a:schemeClr val="bg1">
                <a:alpha val="0"/>
              </a:schemeClr>
            </a:solidFill>
          </a:ln>
          <a:effectLst/>
        </p:spPr>
        <p:txBody>
          <a:bodyPr wrap="square" rtlCol="0">
            <a:spAutoFit/>
          </a:bodyPr>
          <a:lstStyle/>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In our continuing study of Second</a:t>
            </a:r>
            <a:r>
              <a:rPr lang="en-US" sz="2350" b="1" dirty="0" smtClean="0">
                <a:solidFill>
                  <a:srgbClr val="C00000"/>
                </a:solidFill>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Corinthians, the themes of this letter revolves around both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theological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concepts</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and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practical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aspects</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of Christian living.</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The primary issue at Corinth was the recognition of authentic ministry and submission to apostolic authority. Paul’s corrective was to provide guidance and encouragement    as the church navigates the challenges that continue to influence their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and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a:t>
            </a:r>
            <a:r>
              <a:rPr lang="en-US" sz="2350" b="1" dirty="0" smtClean="0">
                <a:latin typeface="Cambria" panose="02040503050406030204" pitchFamily="18" charset="0"/>
                <a:ea typeface="Cambria" panose="02040503050406030204" pitchFamily="18" charset="0"/>
              </a:rPr>
              <a:t>.</a:t>
            </a:r>
          </a:p>
          <a:p>
            <a:pPr>
              <a:tabLst>
                <a:tab pos="457200" algn="l"/>
              </a:tabLst>
            </a:pPr>
            <a:r>
              <a:rPr lang="en-US" sz="2400" dirty="0" smtClean="0"/>
              <a:t>	</a:t>
            </a:r>
            <a:r>
              <a:rPr lang="en-US" sz="2350" b="1" dirty="0" smtClean="0">
                <a:latin typeface="Cambria" panose="02040503050406030204" pitchFamily="18" charset="0"/>
                <a:ea typeface="Cambria" panose="02040503050406030204" pitchFamily="18" charset="0"/>
              </a:rPr>
              <a:t>In our study, we are given insight into Paul’s pastoral care      for the Corinthian church, his approach to discipline and reconciliation, he highlights the transformative power </a:t>
            </a:r>
            <a:r>
              <a:rPr lang="en-US" sz="2350" b="1" dirty="0">
                <a:latin typeface="Cambria" panose="02040503050406030204" pitchFamily="18" charset="0"/>
                <a:ea typeface="Cambria" panose="02040503050406030204" pitchFamily="18" charset="0"/>
              </a:rPr>
              <a:t>of genuine repentance in the life of believers, and emphasizes the importance of humility, </a:t>
            </a:r>
            <a:r>
              <a:rPr lang="en-US" sz="2350" b="1" dirty="0" smtClean="0">
                <a:latin typeface="Cambria" panose="02040503050406030204" pitchFamily="18" charset="0"/>
                <a:ea typeface="Cambria" panose="02040503050406030204" pitchFamily="18" charset="0"/>
              </a:rPr>
              <a:t>reconciliation, and </a:t>
            </a:r>
            <a:r>
              <a:rPr lang="en-US" sz="2350" b="1" dirty="0">
                <a:latin typeface="Cambria" panose="02040503050406030204" pitchFamily="18" charset="0"/>
                <a:ea typeface="Cambria" panose="02040503050406030204" pitchFamily="18" charset="0"/>
              </a:rPr>
              <a:t>spiritual growth within the Christian community</a:t>
            </a:r>
            <a:r>
              <a:rPr lang="en-US" sz="2350" b="1" dirty="0" smtClean="0">
                <a:latin typeface="Cambria" panose="02040503050406030204" pitchFamily="18" charset="0"/>
                <a:ea typeface="Cambria" panose="02040503050406030204" pitchFamily="18" charset="0"/>
              </a:rPr>
              <a:t>.</a:t>
            </a:r>
            <a:endParaRPr lang="en-US" sz="235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283927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a:effectLst>
                  <a:outerShdw blurRad="38100" dist="38100" dir="2700000" algn="tl">
                    <a:srgbClr val="000000">
                      <a:alpha val="43137"/>
                    </a:srgbClr>
                  </a:outerShdw>
                </a:effectLst>
                <a:latin typeface="Britannic Bold" panose="020B0903060703020204" pitchFamily="34" charset="0"/>
              </a:rPr>
              <a:t>Calling each other to account</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143000"/>
            <a:ext cx="8686800" cy="5305446"/>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Although we like to think that our sins don’t hurt anybody but ourselves, </a:t>
            </a:r>
            <a:r>
              <a:rPr lang="en-US" sz="2400" b="1" dirty="0" smtClean="0">
                <a:latin typeface="Cambria" panose="02040503050406030204" pitchFamily="18" charset="0"/>
                <a:ea typeface="Cambria" panose="02040503050406030204" pitchFamily="18" charset="0"/>
              </a:rPr>
              <a:t>we are </a:t>
            </a:r>
            <a:r>
              <a:rPr lang="en-US" sz="2400" b="1" dirty="0" smtClean="0">
                <a:latin typeface="Cambria" panose="02040503050406030204" pitchFamily="18" charset="0"/>
                <a:ea typeface="Cambria" panose="02040503050406030204" pitchFamily="18" charset="0"/>
              </a:rPr>
              <a:t>wrong. </a:t>
            </a:r>
            <a:r>
              <a:rPr lang="en-US" sz="2400" b="1" dirty="0" smtClean="0">
                <a:latin typeface="Cambria" panose="02040503050406030204" pitchFamily="18" charset="0"/>
                <a:ea typeface="Cambria" panose="02040503050406030204" pitchFamily="18" charset="0"/>
              </a:rPr>
              <a:t> Sin </a:t>
            </a:r>
            <a:r>
              <a:rPr lang="en-US" sz="2400" b="1" dirty="0" smtClean="0">
                <a:latin typeface="Cambria" panose="02040503050406030204" pitchFamily="18" charset="0"/>
                <a:ea typeface="Cambria" panose="02040503050406030204" pitchFamily="18" charset="0"/>
              </a:rPr>
              <a:t>causes collateral damage.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We can easily forget about the emotional damage done to those who love and care about us. </a:t>
            </a:r>
            <a:r>
              <a:rPr lang="en-US" sz="2400" b="1" dirty="0" smtClean="0">
                <a:latin typeface="Cambria" panose="02040503050406030204" pitchFamily="18" charset="0"/>
                <a:ea typeface="Cambria" panose="02040503050406030204" pitchFamily="18" charset="0"/>
              </a:rPr>
              <a:t> We </a:t>
            </a:r>
            <a:r>
              <a:rPr lang="en-US" sz="2400" b="1" dirty="0" smtClean="0">
                <a:latin typeface="Cambria" panose="02040503050406030204" pitchFamily="18" charset="0"/>
                <a:ea typeface="Cambria" panose="02040503050406030204" pitchFamily="18" charset="0"/>
              </a:rPr>
              <a:t>can also overlook the damage done to the ministry.  </a:t>
            </a:r>
            <a:r>
              <a:rPr lang="en-US" sz="2400" b="1" dirty="0" smtClean="0">
                <a:latin typeface="Cambria" panose="02040503050406030204" pitchFamily="18" charset="0"/>
                <a:ea typeface="Cambria" panose="02040503050406030204" pitchFamily="18" charset="0"/>
              </a:rPr>
              <a:t> But</a:t>
            </a:r>
            <a:r>
              <a:rPr lang="en-US" sz="2400" b="1" dirty="0" smtClean="0">
                <a:latin typeface="Cambria" panose="02040503050406030204" pitchFamily="18" charset="0"/>
                <a:ea typeface="Cambria" panose="02040503050406030204" pitchFamily="18" charset="0"/>
              </a:rPr>
              <a:t>, when one part of the body suffers, the whole body suffers with it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1Cor. 12:26</a:t>
            </a:r>
            <a:r>
              <a:rPr lang="en-US" sz="2400" b="1" dirty="0" smtClean="0">
                <a:latin typeface="Cambria" panose="02040503050406030204" pitchFamily="18" charset="0"/>
                <a:ea typeface="Cambria" panose="02040503050406030204" pitchFamily="18" charset="0"/>
              </a:rPr>
              <a:t>).</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We can even forget about the offense to God, who won’t sit back and watch as His beloved children run headlong into destruction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Heb. 12:5-11</a:t>
            </a:r>
            <a:r>
              <a:rPr lang="en-US" sz="240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God’s discipline of His children can seem harsh, severe, and painful. </a:t>
            </a:r>
            <a:r>
              <a:rPr lang="en-US" sz="2400" b="1" dirty="0" smtClean="0">
                <a:latin typeface="Cambria" panose="02040503050406030204" pitchFamily="18" charset="0"/>
                <a:ea typeface="Cambria" panose="02040503050406030204" pitchFamily="18" charset="0"/>
              </a:rPr>
              <a:t> But </a:t>
            </a:r>
            <a:r>
              <a:rPr lang="en-US" sz="2400" b="1" dirty="0" smtClean="0">
                <a:latin typeface="Cambria" panose="02040503050406030204" pitchFamily="18" charset="0"/>
                <a:ea typeface="Cambria" panose="02040503050406030204" pitchFamily="18" charset="0"/>
              </a:rPr>
              <a:t>in the </a:t>
            </a:r>
            <a:r>
              <a:rPr lang="en-US" sz="2400" b="1" dirty="0" smtClean="0">
                <a:latin typeface="Cambria" panose="02040503050406030204" pitchFamily="18" charset="0"/>
                <a:ea typeface="Cambria" panose="02040503050406030204" pitchFamily="18" charset="0"/>
              </a:rPr>
              <a:t>end,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“it yields the peaceful fruit of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righteousness”</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Heb. 12:11</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 xmlns:p14="http://schemas.microsoft.com/office/powerpoint/2010/main" val="40323507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006"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a:effectLst>
                  <a:outerShdw blurRad="38100" dist="38100" dir="2700000" algn="tl">
                    <a:srgbClr val="000000">
                      <a:alpha val="43137"/>
                    </a:srgbClr>
                  </a:outerShdw>
                </a:effectLst>
                <a:latin typeface="Britannic Bold" panose="020B0903060703020204" pitchFamily="34" charset="0"/>
              </a:rPr>
              <a:t>Calling each other to account</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68147" y="1066800"/>
            <a:ext cx="8686800" cy="5680104"/>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Paul reminded the Corinthians of their error and </a:t>
            </a:r>
            <a:r>
              <a:rPr lang="en-US" sz="2400" b="1" dirty="0" smtClean="0">
                <a:latin typeface="Cambria" panose="02040503050406030204" pitchFamily="18" charset="0"/>
                <a:ea typeface="Cambria" panose="02040503050406030204" pitchFamily="18" charset="0"/>
              </a:rPr>
              <a:t>called </a:t>
            </a:r>
            <a:r>
              <a:rPr lang="en-US" sz="2400" b="1" dirty="0" smtClean="0">
                <a:latin typeface="Cambria" panose="02040503050406030204" pitchFamily="18" charset="0"/>
                <a:ea typeface="Cambria" panose="02040503050406030204" pitchFamily="18" charset="0"/>
              </a:rPr>
              <a:t>the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faithful</a:t>
            </a:r>
            <a:r>
              <a:rPr lang="en-US" sz="2400" b="1" dirty="0" smtClean="0">
                <a:latin typeface="Cambria" panose="02040503050406030204" pitchFamily="18" charset="0"/>
                <a:ea typeface="Cambria" panose="02040503050406030204" pitchFamily="18" charset="0"/>
              </a:rPr>
              <a:t> to </a:t>
            </a:r>
            <a:r>
              <a:rPr lang="en-US" sz="2400" b="1" dirty="0" smtClean="0">
                <a:latin typeface="Cambria" panose="02040503050406030204" pitchFamily="18" charset="0"/>
                <a:ea typeface="Cambria" panose="02040503050406030204" pitchFamily="18" charset="0"/>
              </a:rPr>
              <a:t>account and their repentance healed their relationship with Paul and God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7:12-13</a:t>
            </a:r>
            <a:r>
              <a:rPr lang="en-US" sz="240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Like Paul, faithful pastors must consistently engage in holding others accountable and giving biblical reproof as needed.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If we would be honest, we all wish that confrontation, reproof, and discipline were not a part of ministry, but they are.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Paul say to Timothy, his-pastor-in-training: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“All scripture is inspired by God and is profitable for teaching, for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reproof</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for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correction</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for training in righteousness; so that the man of God may be complete, thoroughly equipped for every good work”</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2Tim.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3:16-17</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 xmlns:p14="http://schemas.microsoft.com/office/powerpoint/2010/main" val="35703833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006"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a:effectLst>
                  <a:outerShdw blurRad="38100" dist="38100" dir="2700000" algn="tl">
                    <a:srgbClr val="000000">
                      <a:alpha val="43137"/>
                    </a:srgbClr>
                  </a:outerShdw>
                </a:effectLst>
                <a:latin typeface="Britannic Bold" panose="020B0903060703020204" pitchFamily="34" charset="0"/>
              </a:rPr>
              <a:t>Calling each other to account</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68147" y="1066800"/>
            <a:ext cx="8686800" cy="5095329"/>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A central part of Timothy’s ministry pastoral ministry in Ephesus included preaching the Word in such a way that he would reprove and rebuke, not just exhort and teach.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Conflict within a congregation leads to anxiety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2:4</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It </a:t>
            </a:r>
            <a:r>
              <a:rPr lang="en-US" sz="2400" b="1" dirty="0" smtClean="0">
                <a:latin typeface="Cambria" panose="02040503050406030204" pitchFamily="18" charset="0"/>
                <a:ea typeface="Cambria" panose="02040503050406030204" pitchFamily="18" charset="0"/>
              </a:rPr>
              <a:t>can be demoralizing for ministers and destructive to ministries.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However, reproof that leads to repentance can resolve conflict and bring peace. </a:t>
            </a:r>
            <a:r>
              <a:rPr lang="en-US" sz="2400" b="1" dirty="0" smtClean="0">
                <a:latin typeface="Cambria" panose="02040503050406030204" pitchFamily="18" charset="0"/>
                <a:ea typeface="Cambria" panose="02040503050406030204" pitchFamily="18" charset="0"/>
              </a:rPr>
              <a:t> This </a:t>
            </a:r>
            <a:r>
              <a:rPr lang="en-US" sz="2400" b="1" dirty="0" smtClean="0">
                <a:latin typeface="Cambria" panose="02040503050406030204" pitchFamily="18" charset="0"/>
                <a:ea typeface="Cambria" panose="02040503050406030204" pitchFamily="18" charset="0"/>
              </a:rPr>
              <a:t>will lead to a flood of blessings that will renew relationships and revitalize ministries. </a:t>
            </a:r>
          </a:p>
          <a:p>
            <a:pPr indent="457200">
              <a:spcAft>
                <a:spcPts val="1200"/>
              </a:spcAft>
              <a:tabLst>
                <a:tab pos="457200" algn="l"/>
              </a:tabLst>
            </a:pP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True</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and faithful shepherds do not hesitate to bring required rebukes or administer necessary reproofs. </a:t>
            </a:r>
          </a:p>
          <a:p>
            <a:pPr indent="457200">
              <a:spcAft>
                <a:spcPts val="1200"/>
              </a:spcAft>
              <a:tabLst>
                <a:tab pos="457200" algn="l"/>
              </a:tabLst>
            </a:pPr>
            <a:r>
              <a:rPr lang="en-US" sz="2400" b="1" i="1" dirty="0" smtClean="0">
                <a:latin typeface="Cambria" panose="02040503050406030204" pitchFamily="18" charset="0"/>
                <a:ea typeface="Cambria" panose="02040503050406030204" pitchFamily="18" charset="0"/>
              </a:rPr>
              <a:t>Hirelings </a:t>
            </a:r>
            <a:r>
              <a:rPr lang="en-US" sz="2400" b="1" i="1" dirty="0" smtClean="0">
                <a:latin typeface="Cambria" panose="02040503050406030204" pitchFamily="18" charset="0"/>
                <a:ea typeface="Cambria" panose="02040503050406030204" pitchFamily="18" charset="0"/>
              </a:rPr>
              <a:t>will do neither!</a:t>
            </a:r>
            <a:endParaRPr lang="en-US" sz="2400" b="1" i="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8231598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447800" y="914400"/>
            <a:ext cx="6172200" cy="5350042"/>
          </a:xfrm>
          <a:prstGeom prst="rect">
            <a:avLst/>
          </a:prstGeom>
          <a:ln>
            <a:noFill/>
          </a:ln>
          <a:effectLst>
            <a:outerShdw blurRad="190500" algn="tl" rotWithShape="0">
              <a:srgbClr val="000000">
                <a:alpha val="70000"/>
              </a:srgbClr>
            </a:outerShdw>
          </a:effectLst>
        </p:spPr>
      </p:pic>
      <p:pic>
        <p:nvPicPr>
          <p:cNvPr id="6" name="Picture 5" descr="Photo of Jesus2.jpg"/>
          <p:cNvPicPr>
            <a:picLocks noChangeAspect="1"/>
          </p:cNvPicPr>
          <p:nvPr/>
        </p:nvPicPr>
        <p:blipFill>
          <a:blip r:embed="rId3" cstate="print"/>
          <a:srcRect t="2051" b="14872"/>
          <a:stretch>
            <a:fillRect/>
          </a:stretch>
        </p:blipFill>
        <p:spPr>
          <a:xfrm>
            <a:off x="1219200" y="228600"/>
            <a:ext cx="6629400" cy="6409592"/>
          </a:xfrm>
          <a:prstGeom prst="rect">
            <a:avLst/>
          </a:prstGeom>
          <a:ln>
            <a:noFill/>
          </a:ln>
          <a:effectLst>
            <a:outerShdw blurRad="190500" algn="tl" rotWithShape="0">
              <a:srgbClr val="000000">
                <a:alpha val="70000"/>
              </a:srgbClr>
            </a:outerShdw>
          </a:effectLst>
        </p:spPr>
      </p:pic>
      <p:sp>
        <p:nvSpPr>
          <p:cNvPr id="5" name="TextBox 4"/>
          <p:cNvSpPr txBox="1"/>
          <p:nvPr/>
        </p:nvSpPr>
        <p:spPr>
          <a:xfrm>
            <a:off x="533400" y="4953000"/>
            <a:ext cx="7848600" cy="584775"/>
          </a:xfrm>
          <a:prstGeom prst="rect">
            <a:avLst/>
          </a:prstGeom>
          <a:noFill/>
          <a:effectLst>
            <a:outerShdw blurRad="25400" dist="38100" dir="19200000" algn="bl" rotWithShape="0">
              <a:schemeClr val="tx1"/>
            </a:outerShdw>
          </a:effectLst>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Reproof Unto Repentance</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6000"/>
                            </p:stCondLst>
                            <p:childTnLst>
                              <p:par>
                                <p:cTn id="13" presetID="2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349BA6"/>
          </a:solidFill>
          <a:effectLst>
            <a:outerShdw blurRad="25400" dist="38100" dir="18000000" rotWithShape="0">
              <a:schemeClr val="tx1"/>
            </a:outerShdw>
          </a:effectLst>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15 May 2024</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a:noFill/>
          <a:effectLst/>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rPr>
              <a:t>Book of Second Corinthians</a:t>
            </a:r>
            <a:endParaRPr lang="en-US" sz="30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endParaRPr>
          </a:p>
        </p:txBody>
      </p:sp>
      <p:sp>
        <p:nvSpPr>
          <p:cNvPr id="4" name="TextBox 3"/>
          <p:cNvSpPr txBox="1"/>
          <p:nvPr/>
        </p:nvSpPr>
        <p:spPr>
          <a:xfrm>
            <a:off x="304800" y="2133601"/>
            <a:ext cx="8534400" cy="2923877"/>
          </a:xfrm>
          <a:prstGeom prst="rect">
            <a:avLst/>
          </a:prstGeom>
          <a:noFill/>
          <a:effectLst/>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effectLst>
                  <a:outerShdw blurRad="12700" dist="25400" dir="18900000" algn="bl" rotWithShape="0">
                    <a:schemeClr val="tx1"/>
                  </a:outerShdw>
                </a:effectLst>
                <a:latin typeface="Britannic Bold" pitchFamily="34" charset="0"/>
              </a:rPr>
              <a:t>Before next class, read the below chapters in the KJV and in one other versions of the Bible, i.e., NIV, NRSV, TLB,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8:1 – 9                                </a:t>
            </a:r>
          </a:p>
          <a:p>
            <a:pPr marL="274320" indent="-274320" algn="ctr"/>
            <a:r>
              <a:rPr lang="en-US" sz="2800" b="1" dirty="0" smtClean="0">
                <a:solidFill>
                  <a:prstClr val="black"/>
                </a:solidFill>
                <a:effectLst>
                  <a:outerShdw blurRad="38100" dist="38100" dir="2700000" algn="tl">
                    <a:srgbClr val="000000">
                      <a:alpha val="43137"/>
                    </a:srgbClr>
                  </a:outerShdw>
                </a:effectLst>
                <a:latin typeface="Cambria" pitchFamily="18" charset="0"/>
              </a:rPr>
              <a:t>Making Good Sense </a:t>
            </a:r>
            <a:r>
              <a:rPr lang="en-US" sz="2800" b="1" smtClean="0">
                <a:solidFill>
                  <a:prstClr val="black"/>
                </a:solidFill>
                <a:effectLst>
                  <a:outerShdw blurRad="38100" dist="38100" dir="2700000" algn="tl">
                    <a:srgbClr val="000000">
                      <a:alpha val="43137"/>
                    </a:srgbClr>
                  </a:outerShdw>
                </a:effectLst>
                <a:latin typeface="Cambria" pitchFamily="18" charset="0"/>
              </a:rPr>
              <a:t>with Our Dollars</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2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2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2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7" name="TextBox 16"/>
          <p:cNvSpPr txBox="1"/>
          <p:nvPr/>
        </p:nvSpPr>
        <p:spPr>
          <a:xfrm rot="21445311">
            <a:off x="472801" y="3217120"/>
            <a:ext cx="6103539" cy="461665"/>
          </a:xfrm>
          <a:prstGeom prst="rect">
            <a:avLst/>
          </a:prstGeom>
          <a:noFill/>
        </p:spPr>
        <p:txBody>
          <a:bodyPr wrap="square" rtlCol="0">
            <a:spAutoFit/>
          </a:bodyPr>
          <a:lstStyle/>
          <a:p>
            <a:pPr algn="ct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Reproofs unto Repentance - 7:8-16 </a:t>
            </a:r>
            <a:endParaRPr lang="en-US" sz="24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6268041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04799" y="1219200"/>
            <a:ext cx="8534401" cy="5255285"/>
          </a:xfrm>
          <a:prstGeom prst="rect">
            <a:avLst/>
          </a:prstGeom>
          <a:noFill/>
          <a:effectLst/>
        </p:spPr>
        <p:txBody>
          <a:bodyPr wrap="square" rtlCol="0">
            <a:spAutoFit/>
          </a:bodyPr>
          <a:lstStyle/>
          <a:p>
            <a:pPr indent="457200">
              <a:spcAft>
                <a:spcPts val="1200"/>
              </a:spcAf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 . . </a:t>
            </a:r>
            <a:r>
              <a:rPr lang="en-US" sz="2350" b="1" dirty="0" smtClean="0">
                <a:latin typeface="Cambria" panose="02040503050406030204" pitchFamily="18" charset="0"/>
                <a:ea typeface="Cambria" panose="02040503050406030204" pitchFamily="18" charset="0"/>
              </a:rPr>
              <a:t>opens our study with a much needed lesson </a:t>
            </a:r>
            <a:r>
              <a:rPr lang="en-US" sz="2350" b="1" dirty="0" smtClean="0">
                <a:latin typeface="Cambria" panose="02040503050406030204" pitchFamily="18" charset="0"/>
                <a:ea typeface="Cambria" panose="02040503050406030204" pitchFamily="18" charset="0"/>
              </a:rPr>
              <a:t>        on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wisdom</a:t>
            </a:r>
            <a:r>
              <a:rPr lang="en-US" sz="2350" b="1" i="1" dirty="0" smtClean="0">
                <a:latin typeface="Cambria" panose="02040503050406030204" pitchFamily="18" charset="0"/>
                <a:ea typeface="Cambria" panose="02040503050406030204" pitchFamily="18" charset="0"/>
              </a:rPr>
              <a:t>!</a:t>
            </a:r>
          </a:p>
          <a:p>
            <a:pPr indent="457200">
              <a:spcAft>
                <a:spcPts val="1200"/>
              </a:spcAft>
              <a:tabLst>
                <a:tab pos="457200" algn="l"/>
                <a:tab pos="627063"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 says</a:t>
            </a:r>
            <a:r>
              <a:rPr lang="en-US" sz="235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350" b="1" dirty="0" smtClean="0">
                <a:latin typeface="Cambria" panose="02040503050406030204" pitchFamily="18" charset="0"/>
                <a:ea typeface="Cambria" panose="02040503050406030204" pitchFamily="18" charset="0"/>
              </a:rPr>
              <a:t>  Wisdom seems to be one of the most difficult concepts to grasp for most people. </a:t>
            </a:r>
            <a:r>
              <a:rPr lang="en-US" sz="2350" b="1" dirty="0" smtClean="0">
                <a:latin typeface="Cambria" panose="02040503050406030204" pitchFamily="18" charset="0"/>
                <a:ea typeface="Cambria" panose="02040503050406030204" pitchFamily="18" charset="0"/>
              </a:rPr>
              <a:t> If </a:t>
            </a:r>
            <a:r>
              <a:rPr lang="en-US" sz="2350" b="1" dirty="0" smtClean="0">
                <a:latin typeface="Cambria" panose="02040503050406030204" pitchFamily="18" charset="0"/>
                <a:ea typeface="Cambria" panose="02040503050406030204" pitchFamily="18" charset="0"/>
              </a:rPr>
              <a:t>often gets confused with intelligence, smarts, knowledge common sense, experience, or even general information. </a:t>
            </a:r>
            <a:endParaRPr lang="en-US" sz="2350" b="1" i="1" dirty="0" smtClean="0">
              <a:latin typeface="Cambria" panose="02040503050406030204" pitchFamily="18" charset="0"/>
              <a:ea typeface="Cambria" panose="02040503050406030204" pitchFamily="18" charset="0"/>
            </a:endParaRP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For many people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wisdom</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is an abstract idea rather than a concrete </a:t>
            </a:r>
            <a:r>
              <a:rPr lang="en-US" sz="2350" b="1" dirty="0" smtClean="0">
                <a:latin typeface="Cambria" panose="02040503050406030204" pitchFamily="18" charset="0"/>
                <a:ea typeface="Cambria" panose="02040503050406030204" pitchFamily="18" charset="0"/>
              </a:rPr>
              <a:t>reality.  One </a:t>
            </a:r>
            <a:r>
              <a:rPr lang="en-US" sz="2350" b="1" dirty="0" smtClean="0">
                <a:latin typeface="Cambria" panose="02040503050406030204" pitchFamily="18" charset="0"/>
                <a:ea typeface="Cambria" panose="02040503050406030204" pitchFamily="18" charset="0"/>
              </a:rPr>
              <a:t>reason we may have trouble defining this term is because we have so few examples of genuinely wise people.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Another reason is because wisdom naturally draws on other forms of knowledge but must be distinguished from them.</a:t>
            </a:r>
          </a:p>
        </p:txBody>
      </p:sp>
      <p:sp>
        <p:nvSpPr>
          <p:cNvPr id="6" name="Title 1"/>
          <p:cNvSpPr>
            <a:spLocks noGrp="1"/>
          </p:cNvSpPr>
          <p:nvPr>
            <p:ph type="title"/>
          </p:nvPr>
        </p:nvSpPr>
        <p:spPr>
          <a:xfrm>
            <a:off x="304800"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4194770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28600" y="1219200"/>
            <a:ext cx="8686800" cy="4893647"/>
          </a:xfrm>
          <a:prstGeom prst="rect">
            <a:avLst/>
          </a:prstGeom>
          <a:noFill/>
          <a:effectLst/>
        </p:spPr>
        <p:txBody>
          <a:bodyPr wrap="square" rtlCol="0">
            <a:spAutoFit/>
          </a:bodyPr>
          <a:lstStyle/>
          <a:p>
            <a:pPr indent="457200">
              <a:spcAft>
                <a:spcPts val="1200"/>
              </a:spcAft>
            </a:pPr>
            <a:r>
              <a:rPr lang="en-US" sz="2350" b="1" dirty="0" smtClean="0">
                <a:latin typeface="Cambria" panose="02040503050406030204" pitchFamily="18" charset="0"/>
                <a:ea typeface="Cambria" panose="02040503050406030204" pitchFamily="18" charset="0"/>
              </a:rPr>
              <a:t>Wisdom is not the same as intelligence or “book smarts” or academic education. </a:t>
            </a:r>
          </a:p>
          <a:p>
            <a:pPr indent="457200">
              <a:spcAft>
                <a:spcPts val="1200"/>
              </a:spcAft>
            </a:pPr>
            <a:r>
              <a:rPr lang="en-US" sz="2350" b="1" dirty="0" smtClean="0">
                <a:latin typeface="Cambria" panose="02040503050406030204" pitchFamily="18" charset="0"/>
                <a:ea typeface="Cambria" panose="02040503050406030204" pitchFamily="18" charset="0"/>
              </a:rPr>
              <a:t>I’ve met some extremely smart people, from astronauts to professional philosophers, world renowned scholars to greatly admired teacher. </a:t>
            </a:r>
            <a:r>
              <a:rPr lang="en-US" sz="2350" b="1" dirty="0" smtClean="0">
                <a:latin typeface="Cambria" panose="02040503050406030204" pitchFamily="18" charset="0"/>
                <a:ea typeface="Cambria" panose="02040503050406030204" pitchFamily="18" charset="0"/>
              </a:rPr>
              <a:t> Not </a:t>
            </a:r>
            <a:r>
              <a:rPr lang="en-US" sz="2350" b="1" dirty="0" smtClean="0">
                <a:latin typeface="Cambria" panose="02040503050406030204" pitchFamily="18" charset="0"/>
                <a:ea typeface="Cambria" panose="02040503050406030204" pitchFamily="18" charset="0"/>
              </a:rPr>
              <a:t>all of them </a:t>
            </a:r>
            <a:r>
              <a:rPr lang="en-US" sz="235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were</a:t>
            </a:r>
            <a:r>
              <a:rPr lang="en-US" sz="235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people I would describe as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wise</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t>
            </a:r>
          </a:p>
          <a:p>
            <a:pPr indent="457200">
              <a:spcAft>
                <a:spcPts val="1200"/>
              </a:spcAft>
            </a:pPr>
            <a:r>
              <a:rPr lang="en-US" sz="2350" b="1" dirty="0" smtClean="0">
                <a:latin typeface="Cambria" panose="02040503050406030204" pitchFamily="18" charset="0"/>
                <a:ea typeface="Cambria" panose="02040503050406030204" pitchFamily="18" charset="0"/>
              </a:rPr>
              <a:t>Nor is wisdom the same as experience, knowledge, or common sense that comes with age and maturity. </a:t>
            </a:r>
            <a:r>
              <a:rPr lang="en-US" sz="2350" b="1" dirty="0" smtClean="0">
                <a:latin typeface="Cambria" panose="02040503050406030204" pitchFamily="18" charset="0"/>
                <a:ea typeface="Cambria" panose="02040503050406030204" pitchFamily="18" charset="0"/>
              </a:rPr>
              <a:t> If </a:t>
            </a:r>
            <a:r>
              <a:rPr lang="en-US" sz="2350" b="1" dirty="0" smtClean="0">
                <a:latin typeface="Cambria" panose="02040503050406030204" pitchFamily="18" charset="0"/>
                <a:ea typeface="Cambria" panose="02040503050406030204" pitchFamily="18" charset="0"/>
              </a:rPr>
              <a:t>a person eventually learns by making the same mistake over and over again he is </a:t>
            </a:r>
            <a:r>
              <a:rPr lang="en-US" sz="2350" b="1" i="1" u="sng" dirty="0" smtClean="0">
                <a:latin typeface="Cambria" panose="02040503050406030204" pitchFamily="18" charset="0"/>
                <a:ea typeface="Cambria" panose="02040503050406030204" pitchFamily="18" charset="0"/>
              </a:rPr>
              <a:t>no</a:t>
            </a:r>
            <a:r>
              <a:rPr lang="en-US" sz="2350" b="1" dirty="0" smtClean="0">
                <a:latin typeface="Cambria" panose="02040503050406030204" pitchFamily="18" charset="0"/>
                <a:ea typeface="Cambria" panose="02040503050406030204" pitchFamily="18" charset="0"/>
              </a:rPr>
              <a:t> </a:t>
            </a:r>
            <a:r>
              <a:rPr lang="en-US" sz="2350" b="1" i="1" u="sng" dirty="0" smtClean="0">
                <a:latin typeface="Cambria" panose="02040503050406030204" pitchFamily="18" charset="0"/>
                <a:ea typeface="Cambria" panose="02040503050406030204" pitchFamily="18" charset="0"/>
              </a:rPr>
              <a:t>wiser</a:t>
            </a:r>
            <a:r>
              <a:rPr lang="en-US" sz="2350" b="1" dirty="0" smtClean="0">
                <a:latin typeface="Cambria" panose="02040503050406030204" pitchFamily="18" charset="0"/>
                <a:ea typeface="Cambria" panose="02040503050406030204" pitchFamily="18" charset="0"/>
              </a:rPr>
              <a:t> than a trained house pet. </a:t>
            </a:r>
          </a:p>
          <a:p>
            <a:pPr indent="457200">
              <a:spcAft>
                <a:spcPts val="1200"/>
              </a:spcAft>
            </a:pPr>
            <a:r>
              <a:rPr lang="en-US" sz="2350" b="1" dirty="0" smtClean="0">
                <a:latin typeface="Cambria" panose="02040503050406030204" pitchFamily="18" charset="0"/>
                <a:ea typeface="Cambria" panose="02040503050406030204" pitchFamily="18" charset="0"/>
              </a:rPr>
              <a:t>Not every silver haired person wears the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“gray”</a:t>
            </a:r>
            <a:r>
              <a:rPr lang="en-US" sz="235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as a mark of wisdom.</a:t>
            </a: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8065947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13765" y="1143000"/>
            <a:ext cx="8601635" cy="5255285"/>
          </a:xfrm>
          <a:prstGeom prst="rect">
            <a:avLst/>
          </a:prstGeom>
          <a:noFill/>
          <a:effectLst/>
        </p:spPr>
        <p:txBody>
          <a:bodyPr wrap="square" rtlCol="0">
            <a:spAutoFit/>
          </a:bodyPr>
          <a:lstStyle/>
          <a:p>
            <a:pPr indent="457200">
              <a:spcAft>
                <a:spcPts val="1200"/>
              </a:spcAft>
            </a:pPr>
            <a:r>
              <a:rPr lang="en-US" sz="2350" b="1" dirty="0" smtClean="0">
                <a:latin typeface="Cambria" panose="02040503050406030204" pitchFamily="18" charset="0"/>
                <a:ea typeface="Cambria" panose="02040503050406030204" pitchFamily="18" charset="0"/>
              </a:rPr>
              <a:t>The kind of true wisdom we need is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divine perception</a:t>
            </a:r>
            <a:r>
              <a:rPr lang="en-US" sz="2350" b="1" dirty="0" smtClean="0">
                <a:latin typeface="Cambria" panose="02040503050406030204" pitchFamily="18" charset="0"/>
                <a:ea typeface="Cambria" panose="02040503050406030204" pitchFamily="18" charset="0"/>
              </a:rPr>
              <a:t>, the ability to see life from God’s perspective, drawing on His knowledge, discernment, insight, diagnosis, and prognosis. </a:t>
            </a:r>
            <a:endParaRPr lang="en-US" sz="2350" b="1" i="1" dirty="0" smtClean="0">
              <a:latin typeface="Cambria" panose="02040503050406030204" pitchFamily="18" charset="0"/>
              <a:ea typeface="Cambria" panose="02040503050406030204" pitchFamily="18" charset="0"/>
            </a:endParaRP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People aren’t born with that kind of wisdom. </a:t>
            </a:r>
            <a:r>
              <a:rPr lang="en-US" sz="2350" b="1" dirty="0" smtClean="0">
                <a:latin typeface="Cambria" panose="02040503050406030204" pitchFamily="18" charset="0"/>
                <a:ea typeface="Cambria" panose="02040503050406030204" pitchFamily="18" charset="0"/>
              </a:rPr>
              <a:t> It </a:t>
            </a:r>
            <a:r>
              <a:rPr lang="en-US" sz="2350" b="1" dirty="0" smtClean="0">
                <a:latin typeface="Cambria" panose="02040503050406030204" pitchFamily="18" charset="0"/>
                <a:ea typeface="Cambria" panose="02040503050406030204" pitchFamily="18" charset="0"/>
              </a:rPr>
              <a:t>comes from God, not from men. </a:t>
            </a:r>
            <a:r>
              <a:rPr lang="en-US" sz="2350" b="1" dirty="0" smtClean="0">
                <a:latin typeface="Cambria" panose="02040503050406030204" pitchFamily="18" charset="0"/>
                <a:ea typeface="Cambria" panose="02040503050406030204" pitchFamily="18" charset="0"/>
              </a:rPr>
              <a:t> James </a:t>
            </a:r>
            <a:r>
              <a:rPr lang="en-US" sz="2350" b="1" dirty="0" smtClean="0">
                <a:latin typeface="Cambria" panose="02040503050406030204" pitchFamily="18" charset="0"/>
                <a:ea typeface="Cambria" panose="02040503050406030204" pitchFamily="18" charset="0"/>
              </a:rPr>
              <a:t>says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350" b="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If any of you lack wisdom, let him ask of God, who gives to all liberally and without reproach, and it will be given to him</a:t>
            </a:r>
            <a:r>
              <a:rPr lang="en-US" sz="2350" b="1" dirty="0" smtClean="0">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James 1:5</a:t>
            </a:r>
            <a:r>
              <a:rPr lang="en-US" sz="2350" b="1" dirty="0" smtClean="0">
                <a:latin typeface="Cambria" panose="02040503050406030204" pitchFamily="18" charset="0"/>
                <a:ea typeface="Cambria" panose="02040503050406030204" pitchFamily="18" charset="0"/>
              </a:rPr>
              <a:t>).</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Proverbs 1:20-22, say that the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naïve</a:t>
            </a:r>
            <a:r>
              <a:rPr lang="en-US" sz="2350" b="1" dirty="0" smtClean="0">
                <a:latin typeface="Cambria" panose="02040503050406030204" pitchFamily="18" charset="0"/>
                <a:ea typeface="Cambria" panose="02040503050406030204" pitchFamily="18" charset="0"/>
              </a:rPr>
              <a:t> or simple-minded, the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scoffers</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or rebellious cynic, and the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fool</a:t>
            </a:r>
            <a:r>
              <a:rPr lang="en-US" sz="2350" b="1" dirty="0" smtClean="0">
                <a:latin typeface="Cambria" panose="02040503050406030204" pitchFamily="18" charset="0"/>
                <a:ea typeface="Cambria" panose="02040503050406030204" pitchFamily="18" charset="0"/>
              </a:rPr>
              <a:t> or intentionally ignorant, all need this wisdom.  </a:t>
            </a:r>
            <a:r>
              <a:rPr lang="en-US" sz="2350" b="1" dirty="0" smtClean="0">
                <a:latin typeface="Cambria" panose="02040503050406030204" pitchFamily="18" charset="0"/>
                <a:ea typeface="Cambria" panose="02040503050406030204" pitchFamily="18" charset="0"/>
              </a:rPr>
              <a:t>Yet, </a:t>
            </a:r>
            <a:r>
              <a:rPr lang="en-US" sz="2350" b="1" dirty="0" smtClean="0">
                <a:latin typeface="Cambria" panose="02040503050406030204" pitchFamily="18" charset="0"/>
                <a:ea typeface="Cambria" panose="02040503050406030204" pitchFamily="18" charset="0"/>
              </a:rPr>
              <a:t>they shrug it off and refuse to listen.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They look at life from their own narrow, selfish, prejudice, worldly perspective rather than from God perspective. </a:t>
            </a:r>
          </a:p>
        </p:txBody>
      </p:sp>
      <p:sp>
        <p:nvSpPr>
          <p:cNvPr id="6"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1690911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765" y="1143000"/>
            <a:ext cx="8686800" cy="5616922"/>
          </a:xfrm>
          <a:prstGeom prst="rect">
            <a:avLst/>
          </a:prstGeom>
          <a:noFill/>
          <a:effectLst/>
        </p:spPr>
        <p:txBody>
          <a:bodyPr wrap="square" rtlCol="0">
            <a:spAutoFit/>
          </a:bodyPr>
          <a:lstStyle/>
          <a:p>
            <a:pPr indent="457200">
              <a:spcAft>
                <a:spcPts val="1200"/>
              </a:spcAft>
            </a:pPr>
            <a:r>
              <a:rPr lang="en-US" sz="2350" b="1" dirty="0" smtClean="0">
                <a:latin typeface="Cambria" panose="02040503050406030204" pitchFamily="18" charset="0"/>
                <a:ea typeface="Cambria" panose="02040503050406030204" pitchFamily="18" charset="0"/>
              </a:rPr>
              <a:t>Verse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23</a:t>
            </a:r>
            <a:r>
              <a:rPr lang="en-US" sz="2350" b="1" dirty="0" smtClean="0">
                <a:latin typeface="Cambria" panose="02040503050406030204" pitchFamily="18" charset="0"/>
                <a:ea typeface="Cambria" panose="02040503050406030204" pitchFamily="18" charset="0"/>
              </a:rPr>
              <a:t> continues by telling those seeking wisdom where to find it: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Turn to my reproof, behold, I will pour out my spirit on you; I will make my words known to you</a:t>
            </a:r>
            <a:r>
              <a:rPr lang="en-US" sz="2350" b="1" i="1" dirty="0" smtClean="0">
                <a:latin typeface="Cambria" panose="02040503050406030204" pitchFamily="18" charset="0"/>
                <a:ea typeface="Cambria" panose="02040503050406030204" pitchFamily="18" charset="0"/>
              </a:rPr>
              <a:t>.”</a:t>
            </a:r>
          </a:p>
          <a:p>
            <a:pPr indent="457200">
              <a:spcAft>
                <a:spcPts val="1200"/>
              </a:spcAft>
            </a:pP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Reproof</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is a word that few of us associate with wisdom.  We often couple it with shame, embarrassment, punishment and even anger. </a:t>
            </a:r>
          </a:p>
          <a:p>
            <a:pPr indent="457200">
              <a:spcAft>
                <a:spcPts val="1200"/>
              </a:spcAft>
            </a:pPr>
            <a:r>
              <a:rPr lang="en-US" sz="2350" b="1" dirty="0" smtClean="0">
                <a:latin typeface="Cambria" panose="02040503050406030204" pitchFamily="18" charset="0"/>
                <a:ea typeface="Cambria" panose="02040503050406030204" pitchFamily="18" charset="0"/>
              </a:rPr>
              <a:t>But not wisdom</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Reproof</a:t>
            </a:r>
            <a:r>
              <a:rPr lang="en-US" sz="2350" b="1" dirty="0" smtClean="0">
                <a:latin typeface="Cambria" panose="02040503050406030204" pitchFamily="18" charset="0"/>
                <a:ea typeface="Cambria" panose="02040503050406030204" pitchFamily="18" charset="0"/>
              </a:rPr>
              <a:t>, another term for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rebuke</a:t>
            </a:r>
            <a:r>
              <a:rPr lang="en-US" sz="2350" b="1" dirty="0" smtClean="0">
                <a:latin typeface="Cambria" panose="02040503050406030204" pitchFamily="18" charset="0"/>
                <a:ea typeface="Cambria" panose="02040503050406030204" pitchFamily="18" charset="0"/>
              </a:rPr>
              <a:t>, occurs when somebody points out a fault or flaw. </a:t>
            </a:r>
            <a:r>
              <a:rPr lang="en-US" sz="2350" b="1" dirty="0" smtClean="0">
                <a:latin typeface="Cambria" panose="02040503050406030204" pitchFamily="18" charset="0"/>
                <a:ea typeface="Cambria" panose="02040503050406030204" pitchFamily="18" charset="0"/>
              </a:rPr>
              <a:t> It is </a:t>
            </a:r>
            <a:r>
              <a:rPr lang="en-US" sz="2350" b="1" dirty="0" smtClean="0">
                <a:latin typeface="Cambria" panose="02040503050406030204" pitchFamily="18" charset="0"/>
                <a:ea typeface="Cambria" panose="02040503050406030204" pitchFamily="18" charset="0"/>
              </a:rPr>
              <a:t>not comfortable. </a:t>
            </a:r>
            <a:r>
              <a:rPr lang="en-US" sz="2350" b="1" dirty="0" smtClean="0">
                <a:latin typeface="Cambria" panose="02040503050406030204" pitchFamily="18" charset="0"/>
                <a:ea typeface="Cambria" panose="02040503050406030204" pitchFamily="18" charset="0"/>
              </a:rPr>
              <a:t> It can </a:t>
            </a:r>
            <a:r>
              <a:rPr lang="en-US" sz="2350" b="1" dirty="0" smtClean="0">
                <a:latin typeface="Cambria" panose="02040503050406030204" pitchFamily="18" charset="0"/>
                <a:ea typeface="Cambria" panose="02040503050406030204" pitchFamily="18" charset="0"/>
              </a:rPr>
              <a:t>be extremely painful. </a:t>
            </a:r>
            <a:r>
              <a:rPr lang="en-US" sz="2350" b="1" dirty="0" smtClean="0">
                <a:latin typeface="Cambria" panose="02040503050406030204" pitchFamily="18" charset="0"/>
                <a:ea typeface="Cambria" panose="02040503050406030204" pitchFamily="18" charset="0"/>
              </a:rPr>
              <a:t> But </a:t>
            </a:r>
            <a:r>
              <a:rPr lang="en-US" sz="2350" b="1" dirty="0" smtClean="0">
                <a:latin typeface="Cambria" panose="02040503050406030204" pitchFamily="18" charset="0"/>
                <a:ea typeface="Cambria" panose="02040503050406030204" pitchFamily="18" charset="0"/>
              </a:rPr>
              <a:t>when we listen, it becomes a path toward wisdom. </a:t>
            </a:r>
          </a:p>
          <a:p>
            <a:pPr indent="457200">
              <a:spcAft>
                <a:spcPts val="1200"/>
              </a:spcAft>
            </a:pPr>
            <a:r>
              <a:rPr lang="en-US" sz="2350" b="1" dirty="0" smtClean="0">
                <a:latin typeface="Cambria" panose="02040503050406030204" pitchFamily="18" charset="0"/>
                <a:ea typeface="Cambria" panose="02040503050406030204" pitchFamily="18" charset="0"/>
              </a:rPr>
              <a:t>In our lesson, we hear a conversation between Paul and the Corinthians where Paul refers to a reproof he </a:t>
            </a:r>
            <a:r>
              <a:rPr lang="en-US" sz="235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provided</a:t>
            </a:r>
            <a:r>
              <a:rPr lang="en-US" sz="235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in an earlier letter. </a:t>
            </a:r>
            <a:r>
              <a:rPr lang="en-US" sz="2350" b="1" dirty="0" smtClean="0">
                <a:latin typeface="Cambria" panose="02040503050406030204" pitchFamily="18" charset="0"/>
                <a:ea typeface="Cambria" panose="02040503050406030204" pitchFamily="18" charset="0"/>
              </a:rPr>
              <a:t> Intended </a:t>
            </a:r>
            <a:r>
              <a:rPr lang="en-US" sz="2350" b="1" dirty="0" smtClean="0">
                <a:latin typeface="Cambria" panose="02040503050406030204" pitchFamily="18" charset="0"/>
                <a:ea typeface="Cambria" panose="02040503050406030204" pitchFamily="18" charset="0"/>
              </a:rPr>
              <a:t>to set them on the right path of divine wisdom.  </a:t>
            </a:r>
          </a:p>
        </p:txBody>
      </p:sp>
      <p:sp>
        <p:nvSpPr>
          <p:cNvPr id="6"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2427587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61950" y="1219200"/>
            <a:ext cx="8522970" cy="5601533"/>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200" b="1" baseline="30000" dirty="0" smtClean="0">
                <a:effectLst>
                  <a:outerShdw blurRad="38100" dist="38100" dir="2700000" algn="tl">
                    <a:srgbClr val="000000">
                      <a:alpha val="43137"/>
                    </a:srgbClr>
                  </a:outerShdw>
                </a:effectLst>
                <a:latin typeface="Georgia" panose="02040502050405020303" pitchFamily="18" charset="0"/>
              </a:rPr>
              <a:t>8</a:t>
            </a:r>
            <a:r>
              <a:rPr lang="en-US" sz="2200" i="1" dirty="0" smtClean="0">
                <a:latin typeface="Georgia" panose="02040502050405020303" pitchFamily="18" charset="0"/>
              </a:rPr>
              <a:t>For </a:t>
            </a:r>
            <a:r>
              <a:rPr lang="en-US" sz="2200" i="1" dirty="0">
                <a:latin typeface="Georgia" panose="02040502050405020303" pitchFamily="18" charset="0"/>
              </a:rPr>
              <a:t>even if I made you sorry with my letter, I do not regret it; though I did regret it.  For I perceive that the same epistle made you sorry, though only for a while.  </a:t>
            </a:r>
            <a:r>
              <a:rPr lang="en-US" sz="2200" b="1" baseline="30000" dirty="0" smtClean="0">
                <a:effectLst>
                  <a:outerShdw blurRad="38100" dist="38100" dir="2700000" algn="tl">
                    <a:srgbClr val="000000">
                      <a:alpha val="43137"/>
                    </a:srgbClr>
                  </a:outerShdw>
                </a:effectLst>
                <a:latin typeface="Georgia" panose="02040502050405020303" pitchFamily="18" charset="0"/>
              </a:rPr>
              <a:t>9</a:t>
            </a:r>
            <a:r>
              <a:rPr lang="en-US" sz="2200" i="1" dirty="0" smtClean="0">
                <a:latin typeface="Georgia" panose="02040502050405020303" pitchFamily="18" charset="0"/>
              </a:rPr>
              <a:t>Now </a:t>
            </a:r>
            <a:r>
              <a:rPr lang="en-US" sz="2200" i="1" dirty="0">
                <a:latin typeface="Georgia" panose="02040502050405020303" pitchFamily="18" charset="0"/>
              </a:rPr>
              <a:t>I rejoice, not that you were made sorry, but that your sorrow led to repentance.  For you were made sorry in a godly manner, that you might suffer loss from us in nothing.  </a:t>
            </a:r>
            <a:r>
              <a:rPr lang="en-US" sz="2200" b="1" baseline="30000" dirty="0" smtClean="0">
                <a:effectLst>
                  <a:outerShdw blurRad="38100" dist="38100" dir="2700000" algn="tl">
                    <a:srgbClr val="000000">
                      <a:alpha val="43137"/>
                    </a:srgbClr>
                  </a:outerShdw>
                </a:effectLst>
                <a:latin typeface="Georgia" panose="02040502050405020303" pitchFamily="18" charset="0"/>
              </a:rPr>
              <a:t>10</a:t>
            </a:r>
            <a:r>
              <a:rPr lang="en-US" sz="2200" i="1" dirty="0" smtClean="0">
                <a:latin typeface="Georgia" panose="02040502050405020303" pitchFamily="18" charset="0"/>
              </a:rPr>
              <a:t>For</a:t>
            </a:r>
            <a:r>
              <a:rPr lang="en-US" sz="2200" i="1" dirty="0">
                <a:latin typeface="Georgia" panose="02040502050405020303" pitchFamily="18" charset="0"/>
              </a:rPr>
              <a:t> godly sorrow produces repentance leading to salvation, not to be </a:t>
            </a:r>
            <a:r>
              <a:rPr lang="en-US" sz="2200" i="1" dirty="0" smtClean="0">
                <a:latin typeface="Georgia" panose="02040502050405020303" pitchFamily="18" charset="0"/>
              </a:rPr>
              <a:t>regretted:</a:t>
            </a:r>
          </a:p>
          <a:p>
            <a:r>
              <a:rPr lang="en-US" sz="2200" i="1" dirty="0" smtClean="0">
                <a:latin typeface="Georgia" panose="02040502050405020303" pitchFamily="18" charset="0"/>
              </a:rPr>
              <a:t>but </a:t>
            </a:r>
            <a:r>
              <a:rPr lang="en-US" sz="2200" i="1" dirty="0">
                <a:latin typeface="Georgia" panose="02040502050405020303" pitchFamily="18" charset="0"/>
              </a:rPr>
              <a:t>the sorrow of the world produces death.  </a:t>
            </a:r>
            <a:r>
              <a:rPr lang="en-US" sz="2200" b="1" baseline="30000" dirty="0" smtClean="0">
                <a:effectLst>
                  <a:outerShdw blurRad="38100" dist="38100" dir="2700000" algn="tl">
                    <a:srgbClr val="000000">
                      <a:alpha val="43137"/>
                    </a:srgbClr>
                  </a:outerShdw>
                </a:effectLst>
                <a:latin typeface="Georgia" panose="02040502050405020303" pitchFamily="18" charset="0"/>
              </a:rPr>
              <a:t>11</a:t>
            </a:r>
            <a:r>
              <a:rPr lang="en-US" sz="2200" i="1" dirty="0" smtClean="0">
                <a:latin typeface="Georgia" panose="02040502050405020303" pitchFamily="18" charset="0"/>
              </a:rPr>
              <a:t>For </a:t>
            </a:r>
            <a:r>
              <a:rPr lang="en-US" sz="2200" i="1" dirty="0">
                <a:latin typeface="Georgia" panose="02040502050405020303" pitchFamily="18" charset="0"/>
              </a:rPr>
              <a:t>observe this very thing, that you sorrowed in a godly manner: What diligence it produced in you, what clearing of yourselves, what indignation, what fear, what vehement desire, what zeal, what vindication!  In all things you proved yourselves to be clear in this matter.  </a:t>
            </a:r>
            <a:r>
              <a:rPr lang="en-US" sz="2200" b="1" baseline="30000" dirty="0" smtClean="0">
                <a:effectLst>
                  <a:outerShdw blurRad="38100" dist="38100" dir="2700000" algn="tl">
                    <a:srgbClr val="000000">
                      <a:alpha val="43137"/>
                    </a:srgbClr>
                  </a:outerShdw>
                </a:effectLst>
                <a:latin typeface="Georgia" panose="02040502050405020303" pitchFamily="18" charset="0"/>
              </a:rPr>
              <a:t>12</a:t>
            </a:r>
            <a:r>
              <a:rPr lang="en-US" sz="2200" i="1" dirty="0" smtClean="0">
                <a:latin typeface="Georgia" panose="02040502050405020303" pitchFamily="18" charset="0"/>
              </a:rPr>
              <a:t>Therefore</a:t>
            </a:r>
            <a:r>
              <a:rPr lang="en-US" sz="2200" i="1" dirty="0">
                <a:latin typeface="Georgia" panose="02040502050405020303" pitchFamily="18" charset="0"/>
              </a:rPr>
              <a:t>, although I wrote to you, I did not do it for the sake of him who had done the wrong, nor for the sake of him who suffered wrong, but that our care for you in the sight of God might appear to you.</a:t>
            </a:r>
            <a:endParaRPr lang="en-US" sz="2200" dirty="0">
              <a:latin typeface="Georgia" panose="02040502050405020303" pitchFamily="18" charset="0"/>
            </a:endParaRPr>
          </a:p>
        </p:txBody>
      </p:sp>
      <p:sp>
        <p:nvSpPr>
          <p:cNvPr id="6" name="Title 1"/>
          <p:cNvSpPr>
            <a:spLocks noGrp="1"/>
          </p:cNvSpPr>
          <p:nvPr>
            <p:ph type="title"/>
          </p:nvPr>
        </p:nvSpPr>
        <p:spPr>
          <a:xfrm>
            <a:off x="381000" y="152400"/>
            <a:ext cx="850392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7:8-12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6934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58271"/>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a:t>
            </a:r>
            <a:r>
              <a:rPr lang="en-US"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7:8-12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914400"/>
            <a:ext cx="8686799" cy="587853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Here Paul refers to a letter he sent during the interval between 1</a:t>
            </a:r>
            <a:r>
              <a:rPr lang="en-US" sz="2400" b="1" baseline="30000" dirty="0" smtClean="0">
                <a:latin typeface="Cambria" pitchFamily="18" charset="0"/>
              </a:rPr>
              <a:t>st</a:t>
            </a:r>
            <a:r>
              <a:rPr lang="en-US" sz="2400" b="1" dirty="0" smtClean="0">
                <a:latin typeface="Cambria" pitchFamily="18" charset="0"/>
              </a:rPr>
              <a:t> and 2</a:t>
            </a:r>
            <a:r>
              <a:rPr lang="en-US" sz="2400" b="1" baseline="30000" dirty="0" smtClean="0">
                <a:latin typeface="Cambria" pitchFamily="18" charset="0"/>
              </a:rPr>
              <a:t>nd</a:t>
            </a:r>
            <a:r>
              <a:rPr lang="en-US" sz="2400" b="1" dirty="0" smtClean="0">
                <a:latin typeface="Cambria" pitchFamily="18" charset="0"/>
              </a:rPr>
              <a:t> Corinthians, that </a:t>
            </a:r>
            <a:r>
              <a:rPr lang="en-US" sz="2400" b="1" dirty="0" smtClean="0">
                <a:latin typeface="Cambria" pitchFamily="18" charset="0"/>
              </a:rPr>
              <a:t>is now lost to us. </a:t>
            </a:r>
            <a:endParaRPr lang="en-US" sz="2400" b="1" dirty="0" smtClean="0">
              <a:latin typeface="Cambria" pitchFamily="18" charset="0"/>
            </a:endParaRPr>
          </a:p>
          <a:p>
            <a:pPr indent="457200">
              <a:spcAft>
                <a:spcPts val="1200"/>
              </a:spcAft>
            </a:pPr>
            <a:r>
              <a:rPr lang="en-US" sz="2400" b="1" dirty="0" smtClean="0">
                <a:latin typeface="Cambria" pitchFamily="18" charset="0"/>
              </a:rPr>
              <a:t>This missing letter is sometimes called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severe</a:t>
            </a:r>
            <a:r>
              <a:rPr lang="en-US" sz="2400" b="1" i="1" dirty="0" smtClean="0">
                <a:latin typeface="Cambria" pitchFamily="18" charset="0"/>
              </a:rPr>
              <a:t>”</a:t>
            </a:r>
            <a:r>
              <a:rPr lang="en-US" sz="2400" b="1" dirty="0" smtClean="0">
                <a:latin typeface="Cambria" pitchFamily="18" charset="0"/>
              </a:rPr>
              <a:t> or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tearful</a:t>
            </a:r>
            <a:r>
              <a:rPr lang="en-US" sz="2400" b="1" i="1" dirty="0" smtClean="0">
                <a:latin typeface="Cambria" pitchFamily="18" charset="0"/>
              </a:rPr>
              <a:t>”</a:t>
            </a:r>
            <a:r>
              <a:rPr lang="en-US" sz="2400" b="1" dirty="0" smtClean="0">
                <a:latin typeface="Cambria" pitchFamily="18" charset="0"/>
              </a:rPr>
              <a:t> letter because it rebuked the Corinthians for tolerating a sinning member in the congregation. </a:t>
            </a:r>
          </a:p>
          <a:p>
            <a:pPr indent="457200">
              <a:spcAft>
                <a:spcPts val="1200"/>
              </a:spcAft>
              <a:tabLst>
                <a:tab pos="114300" algn="l"/>
                <a:tab pos="457200" algn="l"/>
              </a:tabLst>
            </a:pPr>
            <a:r>
              <a:rPr lang="en-US" sz="2400" b="1" dirty="0" smtClean="0">
                <a:latin typeface="Cambria" pitchFamily="18" charset="0"/>
              </a:rPr>
              <a:t>After sending the letter, Paul had second thoughts about the pain it was sure to cause – much like wanting to click the </a:t>
            </a:r>
            <a:r>
              <a:rPr lang="en-US" sz="2400" b="1" i="1" dirty="0" smtClean="0">
                <a:latin typeface="Cambria" pitchFamily="18" charset="0"/>
              </a:rPr>
              <a:t>“</a:t>
            </a:r>
            <a:r>
              <a:rPr lang="en-US" sz="2400" b="1" i="1" dirty="0" err="1" smtClean="0">
                <a:latin typeface="Cambria" pitchFamily="18" charset="0"/>
              </a:rPr>
              <a:t>unsend</a:t>
            </a:r>
            <a:r>
              <a:rPr lang="en-US" sz="2400" b="1" i="1" dirty="0" smtClean="0">
                <a:latin typeface="Cambria" pitchFamily="18" charset="0"/>
              </a:rPr>
              <a:t>”</a:t>
            </a:r>
            <a:r>
              <a:rPr lang="en-US" sz="2400" b="1" dirty="0" smtClean="0">
                <a:latin typeface="Cambria" pitchFamily="18" charset="0"/>
              </a:rPr>
              <a:t> button after sending a harsh email that could lead to more anger rather than constructive communication.  </a:t>
            </a:r>
          </a:p>
          <a:p>
            <a:pPr indent="457200">
              <a:spcAft>
                <a:spcPts val="1200"/>
              </a:spcAft>
              <a:tabLst>
                <a:tab pos="114300" algn="l"/>
                <a:tab pos="457200" algn="l"/>
              </a:tabLst>
            </a:pPr>
            <a:r>
              <a:rPr lang="en-US" sz="2400" b="1" dirty="0" smtClean="0">
                <a:latin typeface="Cambria" pitchFamily="18" charset="0"/>
              </a:rPr>
              <a:t>However, after delivering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severe</a:t>
            </a:r>
            <a:r>
              <a:rPr lang="en-US" sz="2400" b="1" i="1" dirty="0" smtClean="0">
                <a:latin typeface="Cambria" pitchFamily="18" charset="0"/>
              </a:rPr>
              <a:t>”</a:t>
            </a:r>
            <a:r>
              <a:rPr lang="en-US" sz="2400" b="1" dirty="0" smtClean="0">
                <a:latin typeface="Cambria" pitchFamily="18" charset="0"/>
              </a:rPr>
              <a:t> letter, Titus returned to report the Corinthians’ repentant spirit, which brought great relief to Paul. </a:t>
            </a:r>
          </a:p>
          <a:p>
            <a:pPr indent="457200">
              <a:spcAft>
                <a:spcPts val="1200"/>
              </a:spcAft>
              <a:tabLst>
                <a:tab pos="114300" algn="l"/>
                <a:tab pos="457200" algn="l"/>
              </a:tabLst>
            </a:pPr>
            <a:r>
              <a:rPr lang="en-US" sz="2400" b="1" dirty="0" smtClean="0">
                <a:latin typeface="Cambria" pitchFamily="18" charset="0"/>
              </a:rPr>
              <a:t>Paul’s sharp note of rebuke, though painful even for him to write, led to a change of heart among the Corinthians. </a:t>
            </a:r>
          </a:p>
        </p:txBody>
      </p:sp>
    </p:spTree>
    <p:extLst>
      <p:ext uri="{BB962C8B-B14F-4D97-AF65-F5344CB8AC3E}">
        <p14:creationId xmlns="" xmlns:p14="http://schemas.microsoft.com/office/powerpoint/2010/main" val="78139626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52647</TotalTime>
  <Words>2217</Words>
  <Application>Microsoft Office PowerPoint</Application>
  <PresentationFormat>On-screen Show (4:3)</PresentationFormat>
  <Paragraphs>138</Paragraphs>
  <Slides>24</Slides>
  <Notes>21</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Trek</vt:lpstr>
      <vt:lpstr>1_Trek</vt:lpstr>
      <vt:lpstr>Slide 1</vt:lpstr>
      <vt:lpstr>2 Corinthians Introduction</vt:lpstr>
      <vt:lpstr>Slide 3</vt:lpstr>
      <vt:lpstr>2 Corinthians - Lesson Overview</vt:lpstr>
      <vt:lpstr>2 Corinthians - Lesson Overview</vt:lpstr>
      <vt:lpstr>2 Corinthians - Lesson Overview</vt:lpstr>
      <vt:lpstr>2 Corinthians - Lesson Overview</vt:lpstr>
      <vt:lpstr>2 Corinthians 7:8-12</vt:lpstr>
      <vt:lpstr>2 Corinthians 7:8-12</vt:lpstr>
      <vt:lpstr>2 Corinthians 7:8-12</vt:lpstr>
      <vt:lpstr>2 Corinthians 7:8-12</vt:lpstr>
      <vt:lpstr>2 Corinthians 7:8-12</vt:lpstr>
      <vt:lpstr>2 Corinthians 7:8-12</vt:lpstr>
      <vt:lpstr>2 Corinthians 7:13-16</vt:lpstr>
      <vt:lpstr>2 Corinthians 7:13-16</vt:lpstr>
      <vt:lpstr>2 Corinthians 7:13-16</vt:lpstr>
      <vt:lpstr>Slide 17</vt:lpstr>
      <vt:lpstr>Application – Calling each other to account</vt:lpstr>
      <vt:lpstr>Application – Calling each other to account</vt:lpstr>
      <vt:lpstr>Application – Calling each other to account</vt:lpstr>
      <vt:lpstr>Application – Calling each other to account</vt:lpstr>
      <vt:lpstr>Application – Calling each other to account</vt:lpstr>
      <vt:lpstr>Slide 23</vt:lpstr>
      <vt:lpstr>Slide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9729</cp:revision>
  <cp:lastPrinted>2023-05-06T01:46:48Z</cp:lastPrinted>
  <dcterms:created xsi:type="dcterms:W3CDTF">2016-10-08T19:35:00Z</dcterms:created>
  <dcterms:modified xsi:type="dcterms:W3CDTF">2024-05-06T20:28:40Z</dcterms:modified>
</cp:coreProperties>
</file>